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notesMasterIdLst>
    <p:notesMasterId r:id="rId36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e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">
    <p:bg>
      <p:bgPr>
        <a:solidFill>
          <a:srgbClr val="FBF7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608" y="6382512"/>
            <a:ext cx="365760" cy="3657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86800" y="641908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www.hoidaubepdongnai.com</a:t>
            </a: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image" Target="../media/image-1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eg"/><Relationship Id="rId2" Type="http://schemas.openxmlformats.org/officeDocument/2006/relationships/image" Target="../media/image-11-2.jpeg"/><Relationship Id="rId3" Type="http://schemas.openxmlformats.org/officeDocument/2006/relationships/image" Target="../media/image-11-3.jpeg"/><Relationship Id="rId4" Type="http://schemas.openxmlformats.org/officeDocument/2006/relationships/image" Target="../media/image-11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eg"/><Relationship Id="rId2" Type="http://schemas.openxmlformats.org/officeDocument/2006/relationships/image" Target="../media/image-13-2.jpeg"/><Relationship Id="rId3" Type="http://schemas.openxmlformats.org/officeDocument/2006/relationships/image" Target="../media/image-13-3.jpeg"/><Relationship Id="rId4" Type="http://schemas.openxmlformats.org/officeDocument/2006/relationships/image" Target="../media/image-13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jpeg"/><Relationship Id="rId2" Type="http://schemas.openxmlformats.org/officeDocument/2006/relationships/image" Target="../media/image-15-2.jpeg"/><Relationship Id="rId3" Type="http://schemas.openxmlformats.org/officeDocument/2006/relationships/image" Target="../media/image-15-3.jpeg"/><Relationship Id="rId4" Type="http://schemas.openxmlformats.org/officeDocument/2006/relationships/image" Target="../media/image-15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jpeg"/><Relationship Id="rId2" Type="http://schemas.openxmlformats.org/officeDocument/2006/relationships/image" Target="../media/image-17-2.jpeg"/><Relationship Id="rId3" Type="http://schemas.openxmlformats.org/officeDocument/2006/relationships/image" Target="../media/image-17-3.jpeg"/><Relationship Id="rId4" Type="http://schemas.openxmlformats.org/officeDocument/2006/relationships/image" Target="../media/image-17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jpeg"/><Relationship Id="rId2" Type="http://schemas.openxmlformats.org/officeDocument/2006/relationships/image" Target="../media/image-19-2.jpeg"/><Relationship Id="rId3" Type="http://schemas.openxmlformats.org/officeDocument/2006/relationships/image" Target="../media/image-19-3.jpeg"/><Relationship Id="rId4" Type="http://schemas.openxmlformats.org/officeDocument/2006/relationships/image" Target="../media/image-19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jpeg"/><Relationship Id="rId2" Type="http://schemas.openxmlformats.org/officeDocument/2006/relationships/image" Target="../media/image-21-2.jpeg"/><Relationship Id="rId3" Type="http://schemas.openxmlformats.org/officeDocument/2006/relationships/image" Target="../media/image-21-3.jpeg"/><Relationship Id="rId4" Type="http://schemas.openxmlformats.org/officeDocument/2006/relationships/image" Target="../media/image-21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jpeg"/><Relationship Id="rId2" Type="http://schemas.openxmlformats.org/officeDocument/2006/relationships/image" Target="../media/image-26-2.jpeg"/><Relationship Id="rId3" Type="http://schemas.openxmlformats.org/officeDocument/2006/relationships/image" Target="../media/image-2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jpeg"/><Relationship Id="rId2" Type="http://schemas.openxmlformats.org/officeDocument/2006/relationships/image" Target="../media/image-27-2.jpeg"/><Relationship Id="rId3" Type="http://schemas.openxmlformats.org/officeDocument/2006/relationships/image" Target="../media/image-27-3.jpeg"/><Relationship Id="rId4" Type="http://schemas.openxmlformats.org/officeDocument/2006/relationships/image" Target="../media/image-27-4.jpeg"/><Relationship Id="rId5" Type="http://schemas.openxmlformats.org/officeDocument/2006/relationships/image" Target="../media/image-27-5.jpeg"/><Relationship Id="rId6" Type="http://schemas.openxmlformats.org/officeDocument/2006/relationships/image" Target="../media/image-27-6.jpeg"/><Relationship Id="rId7" Type="http://schemas.openxmlformats.org/officeDocument/2006/relationships/image" Target="../media/image-27-7.jpeg"/><Relationship Id="rId8" Type="http://schemas.openxmlformats.org/officeDocument/2006/relationships/image" Target="../media/image-27-8.jpeg"/><Relationship Id="rId9" Type="http://schemas.openxmlformats.org/officeDocument/2006/relationships/image" Target="../media/image-27-9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jpeg"/><Relationship Id="rId2" Type="http://schemas.openxmlformats.org/officeDocument/2006/relationships/image" Target="../media/image-28-2.jpeg"/><Relationship Id="rId3" Type="http://schemas.openxmlformats.org/officeDocument/2006/relationships/image" Target="../media/image-28-3.jpeg"/><Relationship Id="rId4" Type="http://schemas.openxmlformats.org/officeDocument/2006/relationships/image" Target="../media/image-28-4.jpeg"/><Relationship Id="rId5" Type="http://schemas.openxmlformats.org/officeDocument/2006/relationships/image" Target="../media/image-28-5.jpeg"/><Relationship Id="rId6" Type="http://schemas.openxmlformats.org/officeDocument/2006/relationships/image" Target="../media/image-28-6.jpeg"/><Relationship Id="rId7" Type="http://schemas.openxmlformats.org/officeDocument/2006/relationships/image" Target="../media/image-28-7.jpeg"/><Relationship Id="rId8" Type="http://schemas.openxmlformats.org/officeDocument/2006/relationships/image" Target="../media/image-28-8.jpeg"/><Relationship Id="rId9" Type="http://schemas.openxmlformats.org/officeDocument/2006/relationships/image" Target="../media/image-28-9.jpeg"/><Relationship Id="rId10" Type="http://schemas.openxmlformats.org/officeDocument/2006/relationships/image" Target="../media/image-28-10.jpeg"/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jpeg"/><Relationship Id="rId2" Type="http://schemas.openxmlformats.org/officeDocument/2006/relationships/image" Target="../media/image-29-2.jpeg"/><Relationship Id="rId3" Type="http://schemas.openxmlformats.org/officeDocument/2006/relationships/image" Target="../media/image-29-3.jpeg"/><Relationship Id="rId4" Type="http://schemas.openxmlformats.org/officeDocument/2006/relationships/image" Target="../media/image-29-4.jpeg"/><Relationship Id="rId5" Type="http://schemas.openxmlformats.org/officeDocument/2006/relationships/image" Target="../media/image-29-5.jpeg"/><Relationship Id="rId6" Type="http://schemas.openxmlformats.org/officeDocument/2006/relationships/image" Target="../media/image-29-6.jpeg"/><Relationship Id="rId7" Type="http://schemas.openxmlformats.org/officeDocument/2006/relationships/image" Target="../media/image-29-7.jpeg"/><Relationship Id="rId8" Type="http://schemas.openxmlformats.org/officeDocument/2006/relationships/image" Target="../media/image-29-8.jpeg"/><Relationship Id="rId9" Type="http://schemas.openxmlformats.org/officeDocument/2006/relationships/image" Target="../media/image-29-9.jpeg"/><Relationship Id="rId10" Type="http://schemas.openxmlformats.org/officeDocument/2006/relationships/image" Target="../media/image-29-10.jpeg"/><Relationship Id="rId11" Type="http://schemas.openxmlformats.org/officeDocument/2006/relationships/image" Target="../media/image-29-11.jpeg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jpeg"/><Relationship Id="rId2" Type="http://schemas.openxmlformats.org/officeDocument/2006/relationships/image" Target="../media/image-30-2.jpeg"/><Relationship Id="rId3" Type="http://schemas.openxmlformats.org/officeDocument/2006/relationships/image" Target="../media/image-30-3.jpeg"/><Relationship Id="rId4" Type="http://schemas.openxmlformats.org/officeDocument/2006/relationships/image" Target="../media/image-30-4.jpeg"/><Relationship Id="rId5" Type="http://schemas.openxmlformats.org/officeDocument/2006/relationships/image" Target="../media/image-30-5.jpeg"/><Relationship Id="rId6" Type="http://schemas.openxmlformats.org/officeDocument/2006/relationships/image" Target="../media/image-30-6.jpeg"/><Relationship Id="rId7" Type="http://schemas.openxmlformats.org/officeDocument/2006/relationships/image" Target="../media/image-30-7.jpeg"/><Relationship Id="rId8" Type="http://schemas.openxmlformats.org/officeDocument/2006/relationships/image" Target="../media/image-30-8.jpeg"/><Relationship Id="rId9" Type="http://schemas.openxmlformats.org/officeDocument/2006/relationships/image" Target="../media/image-30-9.jpeg"/><Relationship Id="rId10" Type="http://schemas.openxmlformats.org/officeDocument/2006/relationships/image" Target="../media/image-30-10.jpeg"/><Relationship Id="rId11" Type="http://schemas.openxmlformats.org/officeDocument/2006/relationships/image" Target="../media/image-30-11.jpeg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jpeg"/><Relationship Id="rId2" Type="http://schemas.openxmlformats.org/officeDocument/2006/relationships/image" Target="../media/image-31-2.jpeg"/><Relationship Id="rId3" Type="http://schemas.openxmlformats.org/officeDocument/2006/relationships/image" Target="../media/image-31-3.jpeg"/><Relationship Id="rId4" Type="http://schemas.openxmlformats.org/officeDocument/2006/relationships/image" Target="../media/image-31-4.jpeg"/><Relationship Id="rId5" Type="http://schemas.openxmlformats.org/officeDocument/2006/relationships/image" Target="../media/image-31-5.jpeg"/><Relationship Id="rId6" Type="http://schemas.openxmlformats.org/officeDocument/2006/relationships/image" Target="../media/image-31-6.jpeg"/><Relationship Id="rId7" Type="http://schemas.openxmlformats.org/officeDocument/2006/relationships/image" Target="../media/image-31-7.jpeg"/><Relationship Id="rId8" Type="http://schemas.openxmlformats.org/officeDocument/2006/relationships/image" Target="../media/image-31-8.jpeg"/><Relationship Id="rId9" Type="http://schemas.openxmlformats.org/officeDocument/2006/relationships/image" Target="../media/image-31-9.jpeg"/><Relationship Id="rId10" Type="http://schemas.openxmlformats.org/officeDocument/2006/relationships/image" Target="../media/image-31-10.jpeg"/><Relationship Id="rId11" Type="http://schemas.openxmlformats.org/officeDocument/2006/relationships/image" Target="../media/image-31-11.jpeg"/><Relationship Id="rId12" Type="http://schemas.openxmlformats.org/officeDocument/2006/relationships/image" Target="../media/image-31-12.jpeg"/><Relationship Id="rId13" Type="http://schemas.openxmlformats.org/officeDocument/2006/relationships/image" Target="../media/image-31-13.jpeg"/><Relationship Id="rId14" Type="http://schemas.openxmlformats.org/officeDocument/2006/relationships/image" Target="../media/image-31-14.jpeg"/><Relationship Id="rId15" Type="http://schemas.openxmlformats.org/officeDocument/2006/relationships/image" Target="../media/image-31-15.jpeg"/><Relationship Id="rId16" Type="http://schemas.openxmlformats.org/officeDocument/2006/relationships/image" Target="../media/image-31-16.jpeg"/><Relationship Id="rId17" Type="http://schemas.openxmlformats.org/officeDocument/2006/relationships/image" Target="../media/image-31-17.jpeg"/><Relationship Id="rId18" Type="http://schemas.openxmlformats.org/officeDocument/2006/relationships/image" Target="../media/image-31-18.jpeg"/><Relationship Id="rId19" Type="http://schemas.openxmlformats.org/officeDocument/2006/relationships/image" Target="../media/image-31-19.jpeg"/><Relationship Id="rId20" Type="http://schemas.openxmlformats.org/officeDocument/2006/relationships/image" Target="../media/image-31-20.jpeg"/><Relationship Id="rId21" Type="http://schemas.openxmlformats.org/officeDocument/2006/relationships/slideLayout" Target="../slideLayouts/slideLayout2.xml"/><Relationship Id="rId2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jpeg"/><Relationship Id="rId2" Type="http://schemas.openxmlformats.org/officeDocument/2006/relationships/image" Target="../media/image-32-2.jpeg"/><Relationship Id="rId3" Type="http://schemas.openxmlformats.org/officeDocument/2006/relationships/image" Target="../media/image-32-3.jpeg"/><Relationship Id="rId4" Type="http://schemas.openxmlformats.org/officeDocument/2006/relationships/image" Target="../media/image-32-4.jpeg"/><Relationship Id="rId5" Type="http://schemas.openxmlformats.org/officeDocument/2006/relationships/image" Target="../media/image-32-5.jpeg"/><Relationship Id="rId6" Type="http://schemas.openxmlformats.org/officeDocument/2006/relationships/image" Target="../media/image-32-6.jpeg"/><Relationship Id="rId7" Type="http://schemas.openxmlformats.org/officeDocument/2006/relationships/image" Target="../media/image-32-7.jpeg"/><Relationship Id="rId8" Type="http://schemas.openxmlformats.org/officeDocument/2006/relationships/image" Target="../media/image-32-8.jpeg"/><Relationship Id="rId9" Type="http://schemas.openxmlformats.org/officeDocument/2006/relationships/image" Target="../media/image-32-9.jpeg"/><Relationship Id="rId10" Type="http://schemas.openxmlformats.org/officeDocument/2006/relationships/image" Target="../media/image-32-10.jpeg"/><Relationship Id="rId11" Type="http://schemas.openxmlformats.org/officeDocument/2006/relationships/image" Target="../media/image-32-11.jpeg"/><Relationship Id="rId12" Type="http://schemas.openxmlformats.org/officeDocument/2006/relationships/image" Target="../media/image-32-12.jpeg"/><Relationship Id="rId13" Type="http://schemas.openxmlformats.org/officeDocument/2006/relationships/image" Target="../media/image-32-13.jpeg"/><Relationship Id="rId14" Type="http://schemas.openxmlformats.org/officeDocument/2006/relationships/image" Target="../media/image-32-14.jpeg"/><Relationship Id="rId15" Type="http://schemas.openxmlformats.org/officeDocument/2006/relationships/image" Target="../media/image-32-15.jpeg"/><Relationship Id="rId16" Type="http://schemas.openxmlformats.org/officeDocument/2006/relationships/image" Target="../media/image-32-16.jpeg"/><Relationship Id="rId17" Type="http://schemas.openxmlformats.org/officeDocument/2006/relationships/image" Target="../media/image-32-17.jpeg"/><Relationship Id="rId18" Type="http://schemas.openxmlformats.org/officeDocument/2006/relationships/image" Target="../media/image-32-18.jpeg"/><Relationship Id="rId19" Type="http://schemas.openxmlformats.org/officeDocument/2006/relationships/image" Target="../media/image-32-19.jpeg"/><Relationship Id="rId20" Type="http://schemas.openxmlformats.org/officeDocument/2006/relationships/image" Target="../media/image-32-20.jpeg"/><Relationship Id="rId21" Type="http://schemas.openxmlformats.org/officeDocument/2006/relationships/image" Target="../media/image-32-21.jpeg"/><Relationship Id="rId22" Type="http://schemas.openxmlformats.org/officeDocument/2006/relationships/image" Target="../media/image-32-22.jpeg"/><Relationship Id="rId23" Type="http://schemas.openxmlformats.org/officeDocument/2006/relationships/image" Target="../media/image-32-23.jpeg"/><Relationship Id="rId24" Type="http://schemas.openxmlformats.org/officeDocument/2006/relationships/image" Target="../media/image-32-24.jpeg"/><Relationship Id="rId25" Type="http://schemas.openxmlformats.org/officeDocument/2006/relationships/image" Target="../media/image-32-25.jpeg"/><Relationship Id="rId26" Type="http://schemas.openxmlformats.org/officeDocument/2006/relationships/image" Target="../media/image-32-26.jpeg"/><Relationship Id="rId27" Type="http://schemas.openxmlformats.org/officeDocument/2006/relationships/image" Target="../media/image-32-27.jpeg"/><Relationship Id="rId28" Type="http://schemas.openxmlformats.org/officeDocument/2006/relationships/image" Target="../media/image-32-28.jpeg"/><Relationship Id="rId29" Type="http://schemas.openxmlformats.org/officeDocument/2006/relationships/slideLayout" Target="../slideLayouts/slideLayout2.xml"/><Relationship Id="rId30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jpeg"/><Relationship Id="rId2" Type="http://schemas.openxmlformats.org/officeDocument/2006/relationships/image" Target="../media/image-33-2.jpeg"/><Relationship Id="rId3" Type="http://schemas.openxmlformats.org/officeDocument/2006/relationships/image" Target="../media/image-33-3.jpeg"/><Relationship Id="rId4" Type="http://schemas.openxmlformats.org/officeDocument/2006/relationships/image" Target="../media/image-33-4.jpeg"/><Relationship Id="rId5" Type="http://schemas.openxmlformats.org/officeDocument/2006/relationships/image" Target="../media/image-33-5.jpeg"/><Relationship Id="rId6" Type="http://schemas.openxmlformats.org/officeDocument/2006/relationships/image" Target="../media/image-33-6.jpeg"/><Relationship Id="rId7" Type="http://schemas.openxmlformats.org/officeDocument/2006/relationships/image" Target="../media/image-33-7.jpeg"/><Relationship Id="rId8" Type="http://schemas.openxmlformats.org/officeDocument/2006/relationships/image" Target="../media/image-33-8.jpe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jpeg"/><Relationship Id="rId2" Type="http://schemas.openxmlformats.org/officeDocument/2006/relationships/image" Target="../media/image-34-2.jpeg"/><Relationship Id="rId3" Type="http://schemas.openxmlformats.org/officeDocument/2006/relationships/image" Target="../media/image-34-3.jpeg"/><Relationship Id="rId4" Type="http://schemas.openxmlformats.org/officeDocument/2006/relationships/image" Target="../media/image-34-4.jpeg"/><Relationship Id="rId5" Type="http://schemas.openxmlformats.org/officeDocument/2006/relationships/image" Target="../media/image-34-5.jpeg"/><Relationship Id="rId6" Type="http://schemas.openxmlformats.org/officeDocument/2006/relationships/image" Target="../media/image-34-6.jpeg"/><Relationship Id="rId7" Type="http://schemas.openxmlformats.org/officeDocument/2006/relationships/image" Target="../media/image-34-7.jpeg"/><Relationship Id="rId8" Type="http://schemas.openxmlformats.org/officeDocument/2006/relationships/image" Target="../media/image-34-8.jpeg"/><Relationship Id="rId9" Type="http://schemas.openxmlformats.org/officeDocument/2006/relationships/image" Target="../media/image-34-9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image" Target="../media/image-7-2.jpeg"/><Relationship Id="rId3" Type="http://schemas.openxmlformats.org/officeDocument/2006/relationships/image" Target="../media/image-7-3.jpeg"/><Relationship Id="rId4" Type="http://schemas.openxmlformats.org/officeDocument/2006/relationships/image" Target="../media/image-7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image" Target="../media/image-9-2.jpeg"/><Relationship Id="rId3" Type="http://schemas.openxmlformats.org/officeDocument/2006/relationships/image" Target="../media/image-9-3.jpeg"/><Relationship Id="rId4" Type="http://schemas.openxmlformats.org/officeDocument/2006/relationships/image" Target="../media/image-9-4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C0E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8928" y="658368"/>
            <a:ext cx="914400" cy="9144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768" y="658368"/>
            <a:ext cx="914400" cy="9144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4400" y="1874520"/>
            <a:ext cx="10360152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spc="800" kern="0" dirty="0">
                <a:solidFill>
                  <a:srgbClr val="E9C46A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HỘI ĐẦU BẾP ĐỒNG NAI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457200" y="2377440"/>
            <a:ext cx="11274552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600" b="1" dirty="0">
                <a:solidFill>
                  <a:srgbClr val="FBF7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 MÓN ĂN ĐỒNG NAI</a:t>
            </a:r>
            <a:endParaRPr lang="en-US" sz="5600" dirty="0"/>
          </a:p>
        </p:txBody>
      </p:sp>
      <p:sp>
        <p:nvSpPr>
          <p:cNvPr id="6" name="Text 2"/>
          <p:cNvSpPr/>
          <p:nvPr/>
        </p:nvSpPr>
        <p:spPr>
          <a:xfrm>
            <a:off x="914400" y="3611880"/>
            <a:ext cx="1036015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600" i="1" dirty="0">
                <a:solidFill>
                  <a:srgbClr val="E9C46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Hương Vị Từ Đất Lành</a:t>
            </a:r>
            <a:endParaRPr lang="en-US" sz="2600" dirty="0"/>
          </a:p>
        </p:txBody>
      </p:sp>
      <p:sp>
        <p:nvSpPr>
          <p:cNvPr id="7" name="Shape 3"/>
          <p:cNvSpPr/>
          <p:nvPr/>
        </p:nvSpPr>
        <p:spPr>
          <a:xfrm>
            <a:off x="5568696" y="4343400"/>
            <a:ext cx="1051560" cy="50292"/>
          </a:xfrm>
          <a:prstGeom prst="rect">
            <a:avLst/>
          </a:prstGeom>
          <a:solidFill>
            <a:srgbClr val="E2581E"/>
          </a:solidFill>
          <a:ln/>
        </p:spPr>
      </p:sp>
      <p:sp>
        <p:nvSpPr>
          <p:cNvPr id="8" name="Shape 4"/>
          <p:cNvSpPr/>
          <p:nvPr/>
        </p:nvSpPr>
        <p:spPr>
          <a:xfrm>
            <a:off x="3813048" y="4892040"/>
            <a:ext cx="4572000" cy="566928"/>
          </a:xfrm>
          <a:prstGeom prst="roundRect">
            <a:avLst>
              <a:gd name="adj" fmla="val 50000"/>
            </a:avLst>
          </a:prstGeom>
          <a:solidFill>
            <a:srgbClr val="1C0E0A"/>
          </a:solidFill>
          <a:ln w="12700">
            <a:solidFill>
              <a:srgbClr val="E9C46A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3813048" y="4892040"/>
            <a:ext cx="45720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E9C46A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ĐẠI HỘI HỘI ĐẦU BẾP ĐỒNG NAI · 2026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6E6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124A46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🦀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3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Long Thành – Nhơn Trạch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Lộc của rừng ngập mặn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🦀  Chef Tài phụ trách · 11 món (STT 20–30)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Nơi sông Đồng Nai sắp gặp biển, rừng ngập mặn Phước An nuôi một kho sản vật riêng: cua chắc thịt, tôm đùng, cá dìa, cá ngát, chem chép.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1E6E6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3 · LONG THÀNH – NHƠN TRẠCH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1E6E68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20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Cua Phước An Xào Miến Thái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1E6E68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24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Cá Dìa Nấu Bần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1E6E68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22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Tôm Đùng Phước An Tiềm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1E6E68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28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Bạch Tuộc Nhúng Ớt Xiêm Xanh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8A5A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64401C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🏮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4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Biên Hòa Xưa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Ký ức Cù Lao Phố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🏮  Chef Trung phụ trách · 11 món (STT 31–41)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Trước Sài Gòn rất lâu, Cù Lao Phố đã là thương cảng lớn của phương Nam.</a:t>
            </a:r>
            <a:endParaRPr lang="en-US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8A5A2B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4 · BIÊN HÒA XƯA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8A5A2B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31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Xôi Chiên Phồng Biên Hòa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8A5A2B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33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Gỏi Cá Tân Mai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8A5A2B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40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Vịt Bến Gỗ Nướng Lá Bưởi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8A5A2B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41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Khâu Nhục Người Nùng (Phước Tân)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A812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7D0D14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⛪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5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Gia Kiệm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Bếp xứ đạo, vị hồ Trị An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⛪  Chef Tiến phụ trách · 20 món (STT 42–61)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Năm 1954, những gia đình gốc Bắc về lập nghiệp dọc quốc lộ 20, dựng nên xứ đạo Gia Kiệm trù phú.</a:t>
            </a:r>
            <a:endParaRPr lang="en-US" sz="15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A8121A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5 · GIA KIỆM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45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Giò Lụa Gia Kiệm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61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Lẩu Cá Lăng Hồng Vy Măng Chua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49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Cá Bống Hồ Trị An Chiên Giòn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51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Bao Tử Hầm Tiêu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B074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7E5210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🌰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6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Bắc Đồng Nai · Bình Phước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Rau rừng, hạt điều, bếp than sóc nhỏ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🌰  Chef Hiển phụ trách · 28 món (STT 62–89)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của vùng đất mới trong đại gia đình Đồng Nai — và là chương "rừng" nhất cuốn sách: đọt mây đắng hậu ngọt, lá nhíp xanh mướt xào thịt, măng le kho ba chỉ, canh thụt nấu trong ống lồ ô của người S'tiêng, cơm lam, heo nướng ống tre.</a:t>
            </a:r>
            <a:endParaRPr lang="en-US" sz="1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741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6 · BẮC ĐỒNG NAI · BÌNH PHƯỚC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B07419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64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Canh Thụt Người S'tiêng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B07419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62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Gỏi Đọt Mây Tôm Càng Nướng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B07419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87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Cơm Lam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B07419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63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Gỏi Hạt Điều Bình Phước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A34E7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7A3555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🍡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7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Bánh Dân Gian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Ngọt ngào ký ức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🍡  Chef Mỹ Hoa phụ trách · 8 món (STT 90–97)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Trước khi khép lại, cuốn sách dừng ở tám món ngọt — như mọi bữa tiệc tử tế đều chừa một khoảng nghỉ cho món tráng miệng.</a:t>
            </a:r>
            <a:endParaRPr lang="en-US" sz="1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A34E7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7 · BÁNH DÂN GIAN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A34E74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90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Chè Bưởi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A34E74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94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Bánh Khoai Mì Nướng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A34E74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97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Bánh Da Lợn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A34E74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96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Bánh Chuối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A812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315200" y="0"/>
            <a:ext cx="4882896" cy="6858000"/>
          </a:xfrm>
          <a:prstGeom prst="rect">
            <a:avLst/>
          </a:prstGeom>
          <a:solidFill>
            <a:srgbClr val="E2581E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1234440"/>
            <a:ext cx="103601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0" dirty="0">
                <a:solidFill>
                  <a:srgbClr val="FFFFFF">
                    <a:alpha val="45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“</a:t>
            </a:r>
            <a:endParaRPr lang="en-US" sz="8000" dirty="0"/>
          </a:p>
        </p:txBody>
      </p:sp>
      <p:sp>
        <p:nvSpPr>
          <p:cNvPr id="4" name="Text 2"/>
          <p:cNvSpPr/>
          <p:nvPr/>
        </p:nvSpPr>
        <p:spPr>
          <a:xfrm>
            <a:off x="1463040" y="2377440"/>
            <a:ext cx="9262872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3300" b="1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 món ngon — 106 câu chuyện — Một tình yêu dành cho Đồng Nai.</a:t>
            </a:r>
            <a:endParaRPr lang="en-US" sz="33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C2410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8F2F09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🍒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8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Long Khánh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Trái ngọt vào mâm mặn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🍒  Chef Thinh phụ trách · 9 món (STT 98–106)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Long Khánh là xứ trái cây của Đồng Nai — chôm chôm và sầu riêng đi khắp cả nước.</a:t>
            </a:r>
            <a:endParaRPr lang="en-US" sz="15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C2410C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8 · LONG KHÁNH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C2410C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104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Gà Nấu Sầu Riêng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C2410C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100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Gà Hấp Nấm Đông Trùng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C2410C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102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Gỏi Gà Chôm Chôm Long Khánh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C2410C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98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Canh Gà Hoa Nấm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TRA CỨU CÔNG THỨC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Mỗi món một mã QR — quét là có công thức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77240" y="2148840"/>
            <a:ext cx="3291840" cy="32918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  <a:effectLst>
            <a:outerShdw sx="100000" sy="100000" kx="0" ky="0" algn="bl" rotWithShape="0" blurRad="127000" dist="38100" dir="5400000">
              <a:srgbClr val="2A2018">
                <a:alpha val="15000"/>
              </a:srgbClr>
            </a:outerShdw>
          </a:effectLst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1560" y="2423160"/>
            <a:ext cx="2743200" cy="2743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4663440" y="2240280"/>
            <a:ext cx="676656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Toàn bộ 106 món trên hoidaubepdongnai.com/100-mon-an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Thẻ QR đặt cạnh từng món tại bàn tiệc hôm nay — mời Quý vị quét thử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Công thức định lượng chuẩn nhà nghề: nguyên liệu, các bước, mẹo của chef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Poster 106 mã QR tại sảnh — mang cả Đồng Nai về gian bếp của bạn</a:t>
            </a:r>
            <a:endParaRPr lang="en-US" sz="15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DỰ ÁN TIẾP THEO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Sách «Hương Vị Từ Đất Lành»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777240" y="2240280"/>
            <a:ext cx="658368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Tuyển tập 106 công thức — 8 chương theo 8 vùng đất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Công thức chuẩn hóa của các chef hội viên, kèm ảnh nghệ thuật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Mỗi trang món in kèm mã QR dẫn về công thức trực tuyến</a:t>
            </a:r>
            <a:endParaRPr lang="en-US" sz="1550" dirty="0"/>
          </a:p>
          <a:p>
            <a:pPr marL="279400" indent="-279400">
              <a:lnSpc>
                <a:spcPct val="150000"/>
              </a:lnSpc>
              <a:buSzPct val="100000"/>
              <a:buChar char="✔"/>
            </a:pPr>
            <a:r>
              <a:rPr lang="en-US" sz="15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Ấn phẩm chính thức của Hội — dự kiến ra mắt Quý IV/2026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863840" y="1965960"/>
            <a:ext cx="3566160" cy="3840480"/>
          </a:xfrm>
          <a:prstGeom prst="roundRect">
            <a:avLst>
              <a:gd name="adj" fmla="val 4103"/>
            </a:avLst>
          </a:prstGeom>
          <a:solidFill>
            <a:srgbClr val="A8121A"/>
          </a:solidFill>
          <a:ln/>
          <a:effectLst>
            <a:outerShdw sx="100000" sy="100000" kx="0" ky="0" algn="bl" rotWithShape="0" blurRad="127000" dist="38100" dir="5400000">
              <a:srgbClr val="2A2018">
                <a:alpha val="20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8183880" y="2286000"/>
            <a:ext cx="2926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FFFFFF">
                    <a:alpha val="80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SÁCH · 2026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183880" y="2697480"/>
            <a:ext cx="29260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Hương Vị</a:t>
            </a:r>
            <a:endParaRPr lang="en-US" sz="2700" dirty="0"/>
          </a:p>
          <a:p>
            <a:pPr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Từ Đất Lành</a:t>
            </a:r>
            <a:endParaRPr lang="en-US" sz="2700" dirty="0"/>
          </a:p>
        </p:txBody>
      </p:sp>
      <p:sp>
        <p:nvSpPr>
          <p:cNvPr id="8" name="Text 6"/>
          <p:cNvSpPr/>
          <p:nvPr/>
        </p:nvSpPr>
        <p:spPr>
          <a:xfrm>
            <a:off x="8183880" y="4206240"/>
            <a:ext cx="29260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 món ngon — 106 câu chuyện — Một tình yêu dành cho Đồng Nai.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TRI ÂN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Những bàn tay giữ lửa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20116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50392" y="2395728"/>
            <a:ext cx="594360" cy="594360"/>
          </a:xfrm>
          <a:prstGeom prst="ellipse">
            <a:avLst/>
          </a:prstGeom>
          <a:solidFill>
            <a:srgbClr val="5C7F3D"/>
          </a:solidFill>
          <a:ln/>
        </p:spPr>
      </p:sp>
      <p:sp>
        <p:nvSpPr>
          <p:cNvPr id="6" name="Text 4"/>
          <p:cNvSpPr/>
          <p:nvPr/>
        </p:nvSpPr>
        <p:spPr>
          <a:xfrm>
            <a:off x="850392" y="23957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🍈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554480" y="22128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Liêm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1554480" y="26974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Biên Hòa – Tân Triều · 9 món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3474720" y="20116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639312" y="2395728"/>
            <a:ext cx="594360" cy="594360"/>
          </a:xfrm>
          <a:prstGeom prst="ellipse">
            <a:avLst/>
          </a:prstGeom>
          <a:solidFill>
            <a:srgbClr val="2F7D4F"/>
          </a:solidFill>
          <a:ln/>
        </p:spPr>
      </p:sp>
      <p:sp>
        <p:nvSpPr>
          <p:cNvPr id="11" name="Text 9"/>
          <p:cNvSpPr/>
          <p:nvPr/>
        </p:nvSpPr>
        <p:spPr>
          <a:xfrm>
            <a:off x="3639312" y="23957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🌿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343400" y="22128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Tầy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4343400" y="26974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Miệt Vườn · 10 món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6263640" y="20116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28232" y="2395728"/>
            <a:ext cx="594360" cy="594360"/>
          </a:xfrm>
          <a:prstGeom prst="ellipse">
            <a:avLst/>
          </a:prstGeom>
          <a:solidFill>
            <a:srgbClr val="1E6E68"/>
          </a:solidFill>
          <a:ln/>
        </p:spPr>
      </p:sp>
      <p:sp>
        <p:nvSpPr>
          <p:cNvPr id="16" name="Text 14"/>
          <p:cNvSpPr/>
          <p:nvPr/>
        </p:nvSpPr>
        <p:spPr>
          <a:xfrm>
            <a:off x="6428232" y="23957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🦀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7132320" y="22128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Tài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7132320" y="26974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Long Thành – Nhơn Trạch · 11 món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9052560" y="20116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9217152" y="2395728"/>
            <a:ext cx="594360" cy="594360"/>
          </a:xfrm>
          <a:prstGeom prst="ellipse">
            <a:avLst/>
          </a:prstGeom>
          <a:solidFill>
            <a:srgbClr val="8A5A2B"/>
          </a:solidFill>
          <a:ln/>
        </p:spPr>
      </p:sp>
      <p:sp>
        <p:nvSpPr>
          <p:cNvPr id="21" name="Text 19"/>
          <p:cNvSpPr/>
          <p:nvPr/>
        </p:nvSpPr>
        <p:spPr>
          <a:xfrm>
            <a:off x="9217152" y="23957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🏮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9921240" y="22128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Trung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9921240" y="26974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Biên Hòa Xưa · 11 món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685800" y="36118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850392" y="3995928"/>
            <a:ext cx="594360" cy="594360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26" name="Text 24"/>
          <p:cNvSpPr/>
          <p:nvPr/>
        </p:nvSpPr>
        <p:spPr>
          <a:xfrm>
            <a:off x="850392" y="39959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⛪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554480" y="38130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Tiến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1554480" y="42976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Gia Kiệm · 20 món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3474720" y="36118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3639312" y="3995928"/>
            <a:ext cx="594360" cy="594360"/>
          </a:xfrm>
          <a:prstGeom prst="ellipse">
            <a:avLst/>
          </a:prstGeom>
          <a:solidFill>
            <a:srgbClr val="B07419"/>
          </a:solidFill>
          <a:ln/>
        </p:spPr>
      </p:sp>
      <p:sp>
        <p:nvSpPr>
          <p:cNvPr id="31" name="Text 29"/>
          <p:cNvSpPr/>
          <p:nvPr/>
        </p:nvSpPr>
        <p:spPr>
          <a:xfrm>
            <a:off x="3639312" y="39959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🌰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4343400" y="38130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Hiển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4343400" y="42976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Bắc Đồng Nai · Bình Phước · 28 món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6263640" y="36118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6428232" y="3995928"/>
            <a:ext cx="594360" cy="594360"/>
          </a:xfrm>
          <a:prstGeom prst="ellipse">
            <a:avLst/>
          </a:prstGeom>
          <a:solidFill>
            <a:srgbClr val="A34E74"/>
          </a:solidFill>
          <a:ln/>
        </p:spPr>
      </p:sp>
      <p:sp>
        <p:nvSpPr>
          <p:cNvPr id="36" name="Text 34"/>
          <p:cNvSpPr/>
          <p:nvPr/>
        </p:nvSpPr>
        <p:spPr>
          <a:xfrm>
            <a:off x="6428232" y="39959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🍡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7132320" y="38130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Mỹ Hoa</a:t>
            </a:r>
            <a:endParaRPr lang="en-US" sz="1250" dirty="0"/>
          </a:p>
        </p:txBody>
      </p:sp>
      <p:sp>
        <p:nvSpPr>
          <p:cNvPr id="38" name="Text 36"/>
          <p:cNvSpPr/>
          <p:nvPr/>
        </p:nvSpPr>
        <p:spPr>
          <a:xfrm>
            <a:off x="7132320" y="42976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Bánh Dân Gian · 8 món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9052560" y="36118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9217152" y="3995928"/>
            <a:ext cx="594360" cy="594360"/>
          </a:xfrm>
          <a:prstGeom prst="ellipse">
            <a:avLst/>
          </a:prstGeom>
          <a:solidFill>
            <a:srgbClr val="C2410C"/>
          </a:solidFill>
          <a:ln/>
        </p:spPr>
      </p:sp>
      <p:sp>
        <p:nvSpPr>
          <p:cNvPr id="41" name="Text 39"/>
          <p:cNvSpPr/>
          <p:nvPr/>
        </p:nvSpPr>
        <p:spPr>
          <a:xfrm>
            <a:off x="9217152" y="39959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🍒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9921240" y="38130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Thinh</a:t>
            </a:r>
            <a:endParaRPr lang="en-US" sz="1250" dirty="0"/>
          </a:p>
        </p:txBody>
      </p:sp>
      <p:sp>
        <p:nvSpPr>
          <p:cNvPr id="43" name="Text 41"/>
          <p:cNvSpPr/>
          <p:nvPr/>
        </p:nvSpPr>
        <p:spPr>
          <a:xfrm>
            <a:off x="9921240" y="42976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Long Khánh · 9 món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685800" y="5212080"/>
            <a:ext cx="256032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" y="5596128"/>
            <a:ext cx="594360" cy="594360"/>
          </a:xfrm>
          <a:prstGeom prst="ellipse">
            <a:avLst/>
          </a:prstGeom>
          <a:solidFill>
            <a:srgbClr val="6D6257"/>
          </a:solidFill>
          <a:ln/>
        </p:spPr>
      </p:sp>
      <p:sp>
        <p:nvSpPr>
          <p:cNvPr id="46" name="Text 44"/>
          <p:cNvSpPr/>
          <p:nvPr/>
        </p:nvSpPr>
        <p:spPr>
          <a:xfrm>
            <a:off x="850392" y="5596128"/>
            <a:ext cx="594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0000"/>
                </a:solidFill>
              </a:rPr>
              <a:t>🤝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1554480" y="5413248"/>
            <a:ext cx="1627632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Và các chef hội viên</a:t>
            </a:r>
            <a:endParaRPr lang="en-US" sz="1250" dirty="0"/>
          </a:p>
        </p:txBody>
      </p:sp>
      <p:sp>
        <p:nvSpPr>
          <p:cNvPr id="48" name="Text 46"/>
          <p:cNvSpPr/>
          <p:nvPr/>
        </p:nvSpPr>
        <p:spPr>
          <a:xfrm>
            <a:off x="1554480" y="5897880"/>
            <a:ext cx="1627632" cy="5943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9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Ngô Chi Và · Chef Lã Thành Tiến · Chef Hùng…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685800" y="5623560"/>
            <a:ext cx="10515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Trân trọng cảm ơn các đầu bếp đã trao tặng công thức tâm huyết của mình cho bộ sưu tập chung.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ĐỒNG HÀNH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Trân trọng cảm ơn các đơn vị đồng hành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77240" y="2103120"/>
            <a:ext cx="10607040" cy="374904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9050">
            <a:solidFill>
              <a:srgbClr val="D9CDB8"/>
            </a:solidFill>
            <a:prstDash val="dash"/>
          </a:ln>
        </p:spPr>
      </p:sp>
      <p:sp>
        <p:nvSpPr>
          <p:cNvPr id="5" name="Text 3"/>
          <p:cNvSpPr/>
          <p:nvPr/>
        </p:nvSpPr>
        <p:spPr>
          <a:xfrm>
            <a:off x="1371600" y="3017520"/>
            <a:ext cx="941832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9A8F7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Khung dành cho logo các nhà tài trợ &amp; đơn vị đồng hành</a:t>
            </a:r>
            <a:endParaRPr lang="en-US" sz="1500" dirty="0"/>
          </a:p>
          <a:p>
            <a:pPr algn="ctr" indent="0" marL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9A8F7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cùng chương trình «106 Món Ăn Đồng Nai» và ngày Đại hội.</a:t>
            </a:r>
            <a:endParaRPr lang="en-US" sz="1500" dirty="0"/>
          </a:p>
          <a:p>
            <a:pPr algn="ctr" indent="0" marL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9A8F7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(Ban Tổ chức chèn logo trực tiếp vào slide này.)</a:t>
            </a:r>
            <a:endParaRPr lang="en-US" sz="15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1C0E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8928" y="777240"/>
            <a:ext cx="914400" cy="9144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768" y="777240"/>
            <a:ext cx="914400" cy="9144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14400" y="2057400"/>
            <a:ext cx="10360152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FBF7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Trân trọng cảm ơn Quý vị</a:t>
            </a:r>
            <a:endParaRPr lang="en-US" sz="4000" dirty="0"/>
          </a:p>
        </p:txBody>
      </p:sp>
      <p:sp>
        <p:nvSpPr>
          <p:cNvPr id="5" name="Text 1"/>
          <p:cNvSpPr/>
          <p:nvPr/>
        </p:nvSpPr>
        <p:spPr>
          <a:xfrm>
            <a:off x="1371600" y="3017520"/>
            <a:ext cx="944575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i="1" dirty="0">
                <a:solidFill>
                  <a:srgbClr val="FBF7EF">
                    <a:alpha val="88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 món ngon — 106 câu chuyện — Một tình yêu dành cho Đồng Nai.</a:t>
            </a:r>
            <a:endParaRPr lang="en-US" sz="1700" dirty="0"/>
          </a:p>
        </p:txBody>
      </p:sp>
      <p:sp>
        <p:nvSpPr>
          <p:cNvPr id="6" name="Text 2"/>
          <p:cNvSpPr/>
          <p:nvPr/>
        </p:nvSpPr>
        <p:spPr>
          <a:xfrm>
            <a:off x="914400" y="3657600"/>
            <a:ext cx="1036015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spc="200" kern="0" dirty="0">
                <a:solidFill>
                  <a:srgbClr val="E9C46A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www.hoidaubepdongnai.com</a:t>
            </a:r>
            <a:endParaRPr lang="en-US" sz="1600" dirty="0"/>
          </a:p>
        </p:txBody>
      </p:sp>
      <p:sp>
        <p:nvSpPr>
          <p:cNvPr id="7" name="Shape 3"/>
          <p:cNvSpPr/>
          <p:nvPr/>
        </p:nvSpPr>
        <p:spPr>
          <a:xfrm>
            <a:off x="5367528" y="4343400"/>
            <a:ext cx="1463040" cy="146304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256" y="4453128"/>
            <a:ext cx="1243584" cy="124358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5C7F3D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🍈  PHỤ LỤC · BIÊN HÒA – TÂN TRIỀU — Chef Liêm · 9 MÓN (STT 1–9)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01 · Gỏi Bưởi Tân Triều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02 · Cuốn Bưởi Chiên Giòn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03 · Gà Hấp Rượu Bưởi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04 · Nem Chua Bưởi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05 · Tép Hồ Trị An Um Cuốn Rau Rừng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06 · Cá Lăng Sông Đồng Nai Tiềm Măng Le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07 · Gà Nướng Mật Ong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08 · Tôm Càng Sông Đồng Nai Nổ Muối Nồi Đất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09 · Chả Đùm Hạt Sen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2F7D4F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🌿  PHỤ LỤC · MIỆT VƯỜN — Chef Tầy · 10 MÓN (STT 10–19)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 · Cơm Sen Đoàn Viên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11 · Giò Heo Sốt Bình Lộc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12 · Gà Phú Gia Lá Chúc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13 · Tôm Thẻ Sốt Hoàng Bào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14 · Bò Cuốn Hoàng Yến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15 · Lẩu Tam Sắc Miệt Vườn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16 · Nấm Hương Nhồi Hải Sản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17 · Cá Chép Giòn Hấp Thiên Môn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18 · Bí Xanh Dồn Thảo Mộc</a:t>
            </a:r>
            <a:endParaRPr lang="en-US" sz="750" dirty="0"/>
          </a:p>
        </p:txBody>
      </p:sp>
      <p:pic>
        <p:nvPicPr>
          <p:cNvPr id="22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3730752" y="2532888"/>
            <a:ext cx="1481328" cy="896112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3730752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19 · Chả Giò Phù Trúc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1E6E68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🦀  PHỤ LỤC · LONG THÀNH – NHƠN TRẠCH — Chef Tài · 11 MÓN (STT 20–30)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20 · Cua Phước An Xào Miến Thái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21 · Cá Đối Kho Trái Giác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22 · Tôm Đùng Phước An Tiềm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23 · Cá He Kho Mía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24 · Cá Dìa Nấu Bần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25 · Cá Ngát Nướng Tương Sả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26 · Tép Rong Xào Ngó Lục Bình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27 · Chem Chép Sốt Chua Cay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28 · Bạch Tuộc Nhúng Ớt Xiêm Xanh</a:t>
            </a:r>
            <a:endParaRPr lang="en-US" sz="750" dirty="0"/>
          </a:p>
        </p:txBody>
      </p:sp>
      <p:pic>
        <p:nvPicPr>
          <p:cNvPr id="22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3730752" y="2532888"/>
            <a:ext cx="1481328" cy="896112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3730752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29 · Gỏi Sò Lông Tái Chanh</a:t>
            </a:r>
            <a:endParaRPr lang="en-US" sz="750" dirty="0"/>
          </a:p>
        </p:txBody>
      </p:sp>
      <p:pic>
        <p:nvPicPr>
          <p:cNvPr id="24" name="Image 10" descr="preencoded.png">    </p:cNvPr>
          <p:cNvPicPr>
            <a:picLocks noChangeAspect="1"/>
          </p:cNvPicPr>
          <p:nvPr/>
        </p:nvPicPr>
        <p:blipFill>
          <a:blip r:embed="rId11"/>
          <a:srcRect l="0" r="0" t="0" b="0"/>
          <a:stretch/>
        </p:blipFill>
        <p:spPr>
          <a:xfrm>
            <a:off x="5367528" y="2532888"/>
            <a:ext cx="1481328" cy="896112"/>
          </a:xfrm>
          <a:prstGeom prst="rect">
            <a:avLst/>
          </a:prstGeom>
        </p:spPr>
      </p:pic>
      <p:sp>
        <p:nvSpPr>
          <p:cNvPr id="25" name="Text 12"/>
          <p:cNvSpPr/>
          <p:nvPr/>
        </p:nvSpPr>
        <p:spPr>
          <a:xfrm>
            <a:off x="5367528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30 · Heo Nướng Riềng Mẻ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HÀNH TRÌNH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Từ mâm cơm quê đến bộ sưu tập 106 món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2286000"/>
            <a:ext cx="2560320" cy="30175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  <a:effectLst>
            <a:outerShdw sx="100000" sy="100000" kx="0" ky="0" algn="bl" rotWithShape="0" blurRad="101600" dist="25400" dir="5400000">
              <a:srgbClr val="2A2018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14400" y="2542032"/>
            <a:ext cx="566928" cy="566928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254203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86968" y="32918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Khảo sát &amp; tuyển chọn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86968" y="4069080"/>
            <a:ext cx="21945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Rà soát đặc sản khắp các vùng Đồng Nai — chọn đúng 106 món tiêu biểu nhất.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3474720" y="2286000"/>
            <a:ext cx="2560320" cy="30175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  <a:effectLst>
            <a:outerShdw sx="100000" sy="100000" kx="0" ky="0" algn="bl" rotWithShape="0" blurRad="101600" dist="25400" dir="5400000">
              <a:srgbClr val="2A2018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703320" y="2542032"/>
            <a:ext cx="566928" cy="566928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11" name="Text 9"/>
          <p:cNvSpPr/>
          <p:nvPr/>
        </p:nvSpPr>
        <p:spPr>
          <a:xfrm>
            <a:off x="3703320" y="254203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675888" y="32918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 chef · 8 vùng ẩm thực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3675888" y="4069080"/>
            <a:ext cx="21945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Mỗi vùng một đầu bếp hội viên phụ trách, gìn giữ đúng vị bản địa.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263640" y="2286000"/>
            <a:ext cx="2560320" cy="30175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  <a:effectLst>
            <a:outerShdw sx="100000" sy="100000" kx="0" ky="0" algn="bl" rotWithShape="0" blurRad="101600" dist="25400" dir="5400000">
              <a:srgbClr val="2A2018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92240" y="2542032"/>
            <a:ext cx="566928" cy="566928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16" name="Text 14"/>
          <p:cNvSpPr/>
          <p:nvPr/>
        </p:nvSpPr>
        <p:spPr>
          <a:xfrm>
            <a:off x="6492240" y="254203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6464808" y="32918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Chuẩn hóa &amp; chụp ảnh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464808" y="4069080"/>
            <a:ext cx="21945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Công thức định lượng chuẩn nhà nghề, kèm ảnh tư liệu từng món.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9052560" y="2286000"/>
            <a:ext cx="2560320" cy="301752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  <a:effectLst>
            <a:outerShdw sx="100000" sy="100000" kx="0" ky="0" algn="bl" rotWithShape="0" blurRad="101600" dist="25400" dir="5400000">
              <a:srgbClr val="2A2018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9281160" y="2542032"/>
            <a:ext cx="566928" cy="566928"/>
          </a:xfrm>
          <a:prstGeom prst="ellipse">
            <a:avLst/>
          </a:prstGeom>
          <a:solidFill>
            <a:srgbClr val="A8121A"/>
          </a:solidFill>
          <a:ln/>
        </p:spPr>
      </p:sp>
      <p:sp>
        <p:nvSpPr>
          <p:cNvPr id="21" name="Text 19"/>
          <p:cNvSpPr/>
          <p:nvPr/>
        </p:nvSpPr>
        <p:spPr>
          <a:xfrm>
            <a:off x="9281160" y="254203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9253728" y="32918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Công bố trên website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9253728" y="4069080"/>
            <a:ext cx="21945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Toàn bộ 106 món lên hoidaubepdongnai.com — mỗi món một mã QR.</a:t>
            </a:r>
            <a:endParaRPr lang="en-US" sz="11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8A5A2B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🏮  PHỤ LỤC · BIÊN HÒA XƯA — Chef Trung · 11 MÓN (STT 31–41)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31 · Xôi Chiên Phồng Biên Hòa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32 · Xôi Chiên Phồng Hạt Điều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33 · Gỏi Cá Tân Mai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34 · Lẩu Tôm Càng Sông Đồng Nai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35 · Chả Giò Nấm Mối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36 · Chả Lụi Biên Hòa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37 · Cháo Tôm Càng Sông Đồng Nai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38 · Bánh Gai Hố Nai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39 · Bánh Tét Cù Lao Phố</a:t>
            </a:r>
            <a:endParaRPr lang="en-US" sz="750" dirty="0"/>
          </a:p>
        </p:txBody>
      </p:sp>
      <p:pic>
        <p:nvPicPr>
          <p:cNvPr id="22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3730752" y="2532888"/>
            <a:ext cx="1481328" cy="896112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3730752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40 · Vịt Bến Gỗ Nướng Lá Bưởi</a:t>
            </a:r>
            <a:endParaRPr lang="en-US" sz="750" dirty="0"/>
          </a:p>
        </p:txBody>
      </p:sp>
      <p:pic>
        <p:nvPicPr>
          <p:cNvPr id="24" name="Image 10" descr="preencoded.png">    </p:cNvPr>
          <p:cNvPicPr>
            <a:picLocks noChangeAspect="1"/>
          </p:cNvPicPr>
          <p:nvPr/>
        </p:nvPicPr>
        <p:blipFill>
          <a:blip r:embed="rId11"/>
          <a:srcRect l="0" r="0" t="0" b="0"/>
          <a:stretch/>
        </p:blipFill>
        <p:spPr>
          <a:xfrm>
            <a:off x="5367528" y="2532888"/>
            <a:ext cx="1481328" cy="896112"/>
          </a:xfrm>
          <a:prstGeom prst="rect">
            <a:avLst/>
          </a:prstGeom>
        </p:spPr>
      </p:pic>
      <p:sp>
        <p:nvSpPr>
          <p:cNvPr id="25" name="Text 12"/>
          <p:cNvSpPr/>
          <p:nvPr/>
        </p:nvSpPr>
        <p:spPr>
          <a:xfrm>
            <a:off x="5367528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41 · Khâu Nhục Người Nùng (Phước Tân)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A8121A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⛪  PHỤ LỤC · GIA KIỆM — Chef Tiến · 20 MÓN (STT 42–61)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42 · Bò Tắm Mắm Tắc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43 · Tôm Sốt Chua Cay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44 · Gà Đốt Rượu Gạo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45 · Giò Lụa Gia Kiệm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46 · Gà Hấp Bí Đỏ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47 · Ngó Môn Lươn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48 · Lẩu Sườn Non Ngó Khoai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49 · Cá Bống Hồ Trị An Chiên Giòn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50 · Cơm Chiên Núi Lửa</a:t>
            </a:r>
            <a:endParaRPr lang="en-US" sz="750" dirty="0"/>
          </a:p>
        </p:txBody>
      </p:sp>
      <p:pic>
        <p:nvPicPr>
          <p:cNvPr id="22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3730752" y="2532888"/>
            <a:ext cx="1481328" cy="896112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3730752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51 · Bao Tử Hầm Tiêu</a:t>
            </a:r>
            <a:endParaRPr lang="en-US" sz="750" dirty="0"/>
          </a:p>
        </p:txBody>
      </p:sp>
      <p:pic>
        <p:nvPicPr>
          <p:cNvPr id="24" name="Image 10" descr="preencoded.png">    </p:cNvPr>
          <p:cNvPicPr>
            <a:picLocks noChangeAspect="1"/>
          </p:cNvPicPr>
          <p:nvPr/>
        </p:nvPicPr>
        <p:blipFill>
          <a:blip r:embed="rId11"/>
          <a:srcRect l="0" r="0" t="0" b="0"/>
          <a:stretch/>
        </p:blipFill>
        <p:spPr>
          <a:xfrm>
            <a:off x="5367528" y="2532888"/>
            <a:ext cx="1481328" cy="896112"/>
          </a:xfrm>
          <a:prstGeom prst="rect">
            <a:avLst/>
          </a:prstGeom>
        </p:spPr>
      </p:pic>
      <p:sp>
        <p:nvSpPr>
          <p:cNvPr id="25" name="Text 12"/>
          <p:cNvSpPr/>
          <p:nvPr/>
        </p:nvSpPr>
        <p:spPr>
          <a:xfrm>
            <a:off x="5367528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52 · Sườn Heo Nướng Tảng</a:t>
            </a:r>
            <a:endParaRPr lang="en-US" sz="750" dirty="0"/>
          </a:p>
        </p:txBody>
      </p:sp>
      <p:pic>
        <p:nvPicPr>
          <p:cNvPr id="26" name="Image 11" descr="preencoded.png">    </p:cNvPr>
          <p:cNvPicPr>
            <a:picLocks noChangeAspect="1"/>
          </p:cNvPicPr>
          <p:nvPr/>
        </p:nvPicPr>
        <p:blipFill>
          <a:blip r:embed="rId12"/>
          <a:srcRect l="0" r="0" t="0" b="0"/>
          <a:stretch/>
        </p:blipFill>
        <p:spPr>
          <a:xfrm>
            <a:off x="7004304" y="2532888"/>
            <a:ext cx="1481328" cy="896112"/>
          </a:xfrm>
          <a:prstGeom prst="rect">
            <a:avLst/>
          </a:prstGeom>
        </p:spPr>
      </p:pic>
      <p:sp>
        <p:nvSpPr>
          <p:cNvPr id="27" name="Text 13"/>
          <p:cNvSpPr/>
          <p:nvPr/>
        </p:nvSpPr>
        <p:spPr>
          <a:xfrm>
            <a:off x="7004304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53 · Cá Tai Tượng Chiên Xù</a:t>
            </a:r>
            <a:endParaRPr lang="en-US" sz="750" dirty="0"/>
          </a:p>
        </p:txBody>
      </p:sp>
      <p:pic>
        <p:nvPicPr>
          <p:cNvPr id="28" name="Image 12" descr="preencoded.png">    </p:cNvPr>
          <p:cNvPicPr>
            <a:picLocks noChangeAspect="1"/>
          </p:cNvPicPr>
          <p:nvPr/>
        </p:nvPicPr>
        <p:blipFill>
          <a:blip r:embed="rId13"/>
          <a:srcRect l="0" r="0" t="0" b="0"/>
          <a:stretch/>
        </p:blipFill>
        <p:spPr>
          <a:xfrm>
            <a:off x="8641080" y="2532888"/>
            <a:ext cx="1481328" cy="896112"/>
          </a:xfrm>
          <a:prstGeom prst="rect">
            <a:avLst/>
          </a:prstGeom>
        </p:spPr>
      </p:pic>
      <p:sp>
        <p:nvSpPr>
          <p:cNvPr id="29" name="Text 14"/>
          <p:cNvSpPr/>
          <p:nvPr/>
        </p:nvSpPr>
        <p:spPr>
          <a:xfrm>
            <a:off x="864108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54 · Gà Hấp Mắm Nhĩ</a:t>
            </a:r>
            <a:endParaRPr lang="en-US" sz="750" dirty="0"/>
          </a:p>
        </p:txBody>
      </p:sp>
      <p:pic>
        <p:nvPicPr>
          <p:cNvPr id="30" name="Image 13" descr="preencoded.png">    </p:cNvPr>
          <p:cNvPicPr>
            <a:picLocks noChangeAspect="1"/>
          </p:cNvPicPr>
          <p:nvPr/>
        </p:nvPicPr>
        <p:blipFill>
          <a:blip r:embed="rId14"/>
          <a:srcRect l="0" r="0" t="0" b="0"/>
          <a:stretch/>
        </p:blipFill>
        <p:spPr>
          <a:xfrm>
            <a:off x="10277856" y="2532888"/>
            <a:ext cx="1481328" cy="896112"/>
          </a:xfrm>
          <a:prstGeom prst="rect">
            <a:avLst/>
          </a:prstGeom>
        </p:spPr>
      </p:pic>
      <p:sp>
        <p:nvSpPr>
          <p:cNvPr id="31" name="Text 15"/>
          <p:cNvSpPr/>
          <p:nvPr/>
        </p:nvSpPr>
        <p:spPr>
          <a:xfrm>
            <a:off x="1027785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55 · Lẩu Gà Hầm Sả</a:t>
            </a:r>
            <a:endParaRPr lang="en-US" sz="750" dirty="0"/>
          </a:p>
        </p:txBody>
      </p:sp>
      <p:pic>
        <p:nvPicPr>
          <p:cNvPr id="32" name="Image 14" descr="preencoded.png">    </p:cNvPr>
          <p:cNvPicPr>
            <a:picLocks noChangeAspect="1"/>
          </p:cNvPicPr>
          <p:nvPr/>
        </p:nvPicPr>
        <p:blipFill>
          <a:blip r:embed="rId15"/>
          <a:srcRect l="0" r="0" t="0" b="0"/>
          <a:stretch/>
        </p:blipFill>
        <p:spPr>
          <a:xfrm>
            <a:off x="457200" y="3831336"/>
            <a:ext cx="1481328" cy="896112"/>
          </a:xfrm>
          <a:prstGeom prst="rect">
            <a:avLst/>
          </a:prstGeom>
        </p:spPr>
      </p:pic>
      <p:sp>
        <p:nvSpPr>
          <p:cNvPr id="33" name="Text 16"/>
          <p:cNvSpPr/>
          <p:nvPr/>
        </p:nvSpPr>
        <p:spPr>
          <a:xfrm>
            <a:off x="457200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56 · Cá Lóc Quay Me</a:t>
            </a:r>
            <a:endParaRPr lang="en-US" sz="750" dirty="0"/>
          </a:p>
        </p:txBody>
      </p:sp>
      <p:pic>
        <p:nvPicPr>
          <p:cNvPr id="34" name="Image 15" descr="preencoded.png">    </p:cNvPr>
          <p:cNvPicPr>
            <a:picLocks noChangeAspect="1"/>
          </p:cNvPicPr>
          <p:nvPr/>
        </p:nvPicPr>
        <p:blipFill>
          <a:blip r:embed="rId16"/>
          <a:srcRect l="0" r="0" t="0" b="0"/>
          <a:stretch/>
        </p:blipFill>
        <p:spPr>
          <a:xfrm>
            <a:off x="2093976" y="3831336"/>
            <a:ext cx="1481328" cy="896112"/>
          </a:xfrm>
          <a:prstGeom prst="rect">
            <a:avLst/>
          </a:prstGeom>
        </p:spPr>
      </p:pic>
      <p:sp>
        <p:nvSpPr>
          <p:cNvPr id="35" name="Text 17"/>
          <p:cNvSpPr/>
          <p:nvPr/>
        </p:nvSpPr>
        <p:spPr>
          <a:xfrm>
            <a:off x="2093976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57 · Tép Lòng Hồ Trị An Um</a:t>
            </a:r>
            <a:endParaRPr lang="en-US" sz="750" dirty="0"/>
          </a:p>
        </p:txBody>
      </p:sp>
      <p:pic>
        <p:nvPicPr>
          <p:cNvPr id="36" name="Image 16" descr="preencoded.png">    </p:cNvPr>
          <p:cNvPicPr>
            <a:picLocks noChangeAspect="1"/>
          </p:cNvPicPr>
          <p:nvPr/>
        </p:nvPicPr>
        <p:blipFill>
          <a:blip r:embed="rId17"/>
          <a:srcRect l="0" r="0" t="0" b="0"/>
          <a:stretch/>
        </p:blipFill>
        <p:spPr>
          <a:xfrm>
            <a:off x="3730752" y="3831336"/>
            <a:ext cx="1481328" cy="896112"/>
          </a:xfrm>
          <a:prstGeom prst="rect">
            <a:avLst/>
          </a:prstGeom>
        </p:spPr>
      </p:pic>
      <p:sp>
        <p:nvSpPr>
          <p:cNvPr id="37" name="Text 18"/>
          <p:cNvSpPr/>
          <p:nvPr/>
        </p:nvSpPr>
        <p:spPr>
          <a:xfrm>
            <a:off x="3730752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58 · Tôm Sốt Chanh Dây</a:t>
            </a:r>
            <a:endParaRPr lang="en-US" sz="750" dirty="0"/>
          </a:p>
        </p:txBody>
      </p:sp>
      <p:pic>
        <p:nvPicPr>
          <p:cNvPr id="38" name="Image 17" descr="preencoded.png">    </p:cNvPr>
          <p:cNvPicPr>
            <a:picLocks noChangeAspect="1"/>
          </p:cNvPicPr>
          <p:nvPr/>
        </p:nvPicPr>
        <p:blipFill>
          <a:blip r:embed="rId18"/>
          <a:srcRect l="0" r="0" t="0" b="0"/>
          <a:stretch/>
        </p:blipFill>
        <p:spPr>
          <a:xfrm>
            <a:off x="5367528" y="3831336"/>
            <a:ext cx="1481328" cy="896112"/>
          </a:xfrm>
          <a:prstGeom prst="rect">
            <a:avLst/>
          </a:prstGeom>
        </p:spPr>
      </p:pic>
      <p:sp>
        <p:nvSpPr>
          <p:cNvPr id="39" name="Text 19"/>
          <p:cNvSpPr/>
          <p:nvPr/>
        </p:nvSpPr>
        <p:spPr>
          <a:xfrm>
            <a:off x="5367528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59 · Gỏi Xoài Khô Cá Lìm Kìm</a:t>
            </a:r>
            <a:endParaRPr lang="en-US" sz="750" dirty="0"/>
          </a:p>
        </p:txBody>
      </p:sp>
      <p:pic>
        <p:nvPicPr>
          <p:cNvPr id="40" name="Image 18" descr="preencoded.png">    </p:cNvPr>
          <p:cNvPicPr>
            <a:picLocks noChangeAspect="1"/>
          </p:cNvPicPr>
          <p:nvPr/>
        </p:nvPicPr>
        <p:blipFill>
          <a:blip r:embed="rId19"/>
          <a:srcRect l="0" r="0" t="0" b="0"/>
          <a:stretch/>
        </p:blipFill>
        <p:spPr>
          <a:xfrm>
            <a:off x="7004304" y="3831336"/>
            <a:ext cx="1481328" cy="896112"/>
          </a:xfrm>
          <a:prstGeom prst="rect">
            <a:avLst/>
          </a:prstGeom>
        </p:spPr>
      </p:pic>
      <p:sp>
        <p:nvSpPr>
          <p:cNvPr id="41" name="Text 20"/>
          <p:cNvSpPr/>
          <p:nvPr/>
        </p:nvSpPr>
        <p:spPr>
          <a:xfrm>
            <a:off x="7004304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60 · Chả Cá Thác Lác</a:t>
            </a:r>
            <a:endParaRPr lang="en-US" sz="750" dirty="0"/>
          </a:p>
        </p:txBody>
      </p:sp>
      <p:pic>
        <p:nvPicPr>
          <p:cNvPr id="42" name="Image 19" descr="preencoded.png">    </p:cNvPr>
          <p:cNvPicPr>
            <a:picLocks noChangeAspect="1"/>
          </p:cNvPicPr>
          <p:nvPr/>
        </p:nvPicPr>
        <p:blipFill>
          <a:blip r:embed="rId20"/>
          <a:srcRect l="0" r="0" t="0" b="0"/>
          <a:stretch/>
        </p:blipFill>
        <p:spPr>
          <a:xfrm>
            <a:off x="8641080" y="3831336"/>
            <a:ext cx="1481328" cy="896112"/>
          </a:xfrm>
          <a:prstGeom prst="rect">
            <a:avLst/>
          </a:prstGeom>
        </p:spPr>
      </p:pic>
      <p:sp>
        <p:nvSpPr>
          <p:cNvPr id="43" name="Text 21"/>
          <p:cNvSpPr/>
          <p:nvPr/>
        </p:nvSpPr>
        <p:spPr>
          <a:xfrm>
            <a:off x="8641080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61 · Lẩu Cá Lăng Hồng Vy Măng Chua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B07419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🌰  PHỤ LỤC · BẮC ĐỒNG NAI · BÌNH PHƯỚC — Chef Hiển · 28 MÓN (STT 62–89)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62 · Gỏi Đọt Mây Tôm Càng Nướng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63 · Gỏi Hạt Điều Bình Phước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64 · Canh Thụt Người S'tiêng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65 · Lá Nhíp Xào Thịt Heo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66 · Đọt Mây Nướng Than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67 · Bún Cá Lăng Đọt Mây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68 · Cá Suối Chiên Giòn Cuốn Rau Rừng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69 · Thịt Bò Xào Lá Nhíp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70 · Heo Kho Chùm Ruột</a:t>
            </a:r>
            <a:endParaRPr lang="en-US" sz="750" dirty="0"/>
          </a:p>
        </p:txBody>
      </p:sp>
      <p:pic>
        <p:nvPicPr>
          <p:cNvPr id="22" name="Image 9" descr="preencoded.png">    </p:cNvPr>
          <p:cNvPicPr>
            <a:picLocks noChangeAspect="1"/>
          </p:cNvPicPr>
          <p:nvPr/>
        </p:nvPicPr>
        <p:blipFill>
          <a:blip r:embed="rId10"/>
          <a:srcRect l="0" r="0" t="0" b="0"/>
          <a:stretch/>
        </p:blipFill>
        <p:spPr>
          <a:xfrm>
            <a:off x="3730752" y="2532888"/>
            <a:ext cx="1481328" cy="896112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3730752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71 · Gà Nấu Hạt Điều</a:t>
            </a:r>
            <a:endParaRPr lang="en-US" sz="750" dirty="0"/>
          </a:p>
        </p:txBody>
      </p:sp>
      <p:pic>
        <p:nvPicPr>
          <p:cNvPr id="24" name="Image 10" descr="preencoded.png">    </p:cNvPr>
          <p:cNvPicPr>
            <a:picLocks noChangeAspect="1"/>
          </p:cNvPicPr>
          <p:nvPr/>
        </p:nvPicPr>
        <p:blipFill>
          <a:blip r:embed="rId11"/>
          <a:srcRect l="0" r="0" t="0" b="0"/>
          <a:stretch/>
        </p:blipFill>
        <p:spPr>
          <a:xfrm>
            <a:off x="5367528" y="2532888"/>
            <a:ext cx="1481328" cy="896112"/>
          </a:xfrm>
          <a:prstGeom prst="rect">
            <a:avLst/>
          </a:prstGeom>
        </p:spPr>
      </p:pic>
      <p:sp>
        <p:nvSpPr>
          <p:cNvPr id="25" name="Text 12"/>
          <p:cNvSpPr/>
          <p:nvPr/>
        </p:nvSpPr>
        <p:spPr>
          <a:xfrm>
            <a:off x="5367528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72 · Măng Le Rừng Kho Thịt Ba Chỉ</a:t>
            </a:r>
            <a:endParaRPr lang="en-US" sz="750" dirty="0"/>
          </a:p>
        </p:txBody>
      </p:sp>
      <p:pic>
        <p:nvPicPr>
          <p:cNvPr id="26" name="Image 11" descr="preencoded.png">    </p:cNvPr>
          <p:cNvPicPr>
            <a:picLocks noChangeAspect="1"/>
          </p:cNvPicPr>
          <p:nvPr/>
        </p:nvPicPr>
        <p:blipFill>
          <a:blip r:embed="rId12"/>
          <a:srcRect l="0" r="0" t="0" b="0"/>
          <a:stretch/>
        </p:blipFill>
        <p:spPr>
          <a:xfrm>
            <a:off x="7004304" y="2532888"/>
            <a:ext cx="1481328" cy="896112"/>
          </a:xfrm>
          <a:prstGeom prst="rect">
            <a:avLst/>
          </a:prstGeom>
        </p:spPr>
      </p:pic>
      <p:sp>
        <p:nvSpPr>
          <p:cNvPr id="27" name="Text 13"/>
          <p:cNvSpPr/>
          <p:nvPr/>
        </p:nvSpPr>
        <p:spPr>
          <a:xfrm>
            <a:off x="7004304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73 · Gà Mẹt Bình Phước</a:t>
            </a:r>
            <a:endParaRPr lang="en-US" sz="750" dirty="0"/>
          </a:p>
        </p:txBody>
      </p:sp>
      <p:pic>
        <p:nvPicPr>
          <p:cNvPr id="28" name="Image 12" descr="preencoded.png">    </p:cNvPr>
          <p:cNvPicPr>
            <a:picLocks noChangeAspect="1"/>
          </p:cNvPicPr>
          <p:nvPr/>
        </p:nvPicPr>
        <p:blipFill>
          <a:blip r:embed="rId13"/>
          <a:srcRect l="0" r="0" t="0" b="0"/>
          <a:stretch/>
        </p:blipFill>
        <p:spPr>
          <a:xfrm>
            <a:off x="8641080" y="2532888"/>
            <a:ext cx="1481328" cy="896112"/>
          </a:xfrm>
          <a:prstGeom prst="rect">
            <a:avLst/>
          </a:prstGeom>
        </p:spPr>
      </p:pic>
      <p:sp>
        <p:nvSpPr>
          <p:cNvPr id="29" name="Text 14"/>
          <p:cNvSpPr/>
          <p:nvPr/>
        </p:nvSpPr>
        <p:spPr>
          <a:xfrm>
            <a:off x="864108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74 · Heo Mẹt Bình Phước</a:t>
            </a:r>
            <a:endParaRPr lang="en-US" sz="750" dirty="0"/>
          </a:p>
        </p:txBody>
      </p:sp>
      <p:pic>
        <p:nvPicPr>
          <p:cNvPr id="30" name="Image 13" descr="preencoded.png">    </p:cNvPr>
          <p:cNvPicPr>
            <a:picLocks noChangeAspect="1"/>
          </p:cNvPicPr>
          <p:nvPr/>
        </p:nvPicPr>
        <p:blipFill>
          <a:blip r:embed="rId14"/>
          <a:srcRect l="0" r="0" t="0" b="0"/>
          <a:stretch/>
        </p:blipFill>
        <p:spPr>
          <a:xfrm>
            <a:off x="10277856" y="2532888"/>
            <a:ext cx="1481328" cy="896112"/>
          </a:xfrm>
          <a:prstGeom prst="rect">
            <a:avLst/>
          </a:prstGeom>
        </p:spPr>
      </p:pic>
      <p:sp>
        <p:nvSpPr>
          <p:cNvPr id="31" name="Text 15"/>
          <p:cNvSpPr/>
          <p:nvPr/>
        </p:nvSpPr>
        <p:spPr>
          <a:xfrm>
            <a:off x="1027785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75 · Gà Rang Muối Hạt Điều</a:t>
            </a:r>
            <a:endParaRPr lang="en-US" sz="750" dirty="0"/>
          </a:p>
        </p:txBody>
      </p:sp>
      <p:pic>
        <p:nvPicPr>
          <p:cNvPr id="32" name="Image 14" descr="preencoded.png">    </p:cNvPr>
          <p:cNvPicPr>
            <a:picLocks noChangeAspect="1"/>
          </p:cNvPicPr>
          <p:nvPr/>
        </p:nvPicPr>
        <p:blipFill>
          <a:blip r:embed="rId15"/>
          <a:srcRect l="0" r="0" t="0" b="0"/>
          <a:stretch/>
        </p:blipFill>
        <p:spPr>
          <a:xfrm>
            <a:off x="457200" y="3831336"/>
            <a:ext cx="1481328" cy="896112"/>
          </a:xfrm>
          <a:prstGeom prst="rect">
            <a:avLst/>
          </a:prstGeom>
        </p:spPr>
      </p:pic>
      <p:sp>
        <p:nvSpPr>
          <p:cNvPr id="33" name="Text 16"/>
          <p:cNvSpPr/>
          <p:nvPr/>
        </p:nvSpPr>
        <p:spPr>
          <a:xfrm>
            <a:off x="457200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76 · Bò Nướng Lá Lốt</a:t>
            </a:r>
            <a:endParaRPr lang="en-US" sz="750" dirty="0"/>
          </a:p>
        </p:txBody>
      </p:sp>
      <p:pic>
        <p:nvPicPr>
          <p:cNvPr id="34" name="Image 15" descr="preencoded.png">    </p:cNvPr>
          <p:cNvPicPr>
            <a:picLocks noChangeAspect="1"/>
          </p:cNvPicPr>
          <p:nvPr/>
        </p:nvPicPr>
        <p:blipFill>
          <a:blip r:embed="rId16"/>
          <a:srcRect l="0" r="0" t="0" b="0"/>
          <a:stretch/>
        </p:blipFill>
        <p:spPr>
          <a:xfrm>
            <a:off x="2093976" y="3831336"/>
            <a:ext cx="1481328" cy="896112"/>
          </a:xfrm>
          <a:prstGeom prst="rect">
            <a:avLst/>
          </a:prstGeom>
        </p:spPr>
      </p:pic>
      <p:sp>
        <p:nvSpPr>
          <p:cNvPr id="35" name="Text 17"/>
          <p:cNvSpPr/>
          <p:nvPr/>
        </p:nvSpPr>
        <p:spPr>
          <a:xfrm>
            <a:off x="2093976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77 · Bò Nướng Tiêu Xanh Bình Phước</a:t>
            </a:r>
            <a:endParaRPr lang="en-US" sz="750" dirty="0"/>
          </a:p>
        </p:txBody>
      </p:sp>
      <p:pic>
        <p:nvPicPr>
          <p:cNvPr id="36" name="Image 16" descr="preencoded.png">    </p:cNvPr>
          <p:cNvPicPr>
            <a:picLocks noChangeAspect="1"/>
          </p:cNvPicPr>
          <p:nvPr/>
        </p:nvPicPr>
        <p:blipFill>
          <a:blip r:embed="rId17"/>
          <a:srcRect l="0" r="0" t="0" b="0"/>
          <a:stretch/>
        </p:blipFill>
        <p:spPr>
          <a:xfrm>
            <a:off x="3730752" y="3831336"/>
            <a:ext cx="1481328" cy="896112"/>
          </a:xfrm>
          <a:prstGeom prst="rect">
            <a:avLst/>
          </a:prstGeom>
        </p:spPr>
      </p:pic>
      <p:sp>
        <p:nvSpPr>
          <p:cNvPr id="37" name="Text 18"/>
          <p:cNvSpPr/>
          <p:nvPr/>
        </p:nvSpPr>
        <p:spPr>
          <a:xfrm>
            <a:off x="3730752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78 · Heo Xào Đậu Rồng</a:t>
            </a:r>
            <a:endParaRPr lang="en-US" sz="750" dirty="0"/>
          </a:p>
        </p:txBody>
      </p:sp>
      <p:pic>
        <p:nvPicPr>
          <p:cNvPr id="38" name="Image 17" descr="preencoded.png">    </p:cNvPr>
          <p:cNvPicPr>
            <a:picLocks noChangeAspect="1"/>
          </p:cNvPicPr>
          <p:nvPr/>
        </p:nvPicPr>
        <p:blipFill>
          <a:blip r:embed="rId18"/>
          <a:srcRect l="0" r="0" t="0" b="0"/>
          <a:stretch/>
        </p:blipFill>
        <p:spPr>
          <a:xfrm>
            <a:off x="5367528" y="3831336"/>
            <a:ext cx="1481328" cy="896112"/>
          </a:xfrm>
          <a:prstGeom prst="rect">
            <a:avLst/>
          </a:prstGeom>
        </p:spPr>
      </p:pic>
      <p:sp>
        <p:nvSpPr>
          <p:cNvPr id="39" name="Text 19"/>
          <p:cNvSpPr/>
          <p:nvPr/>
        </p:nvSpPr>
        <p:spPr>
          <a:xfrm>
            <a:off x="5367528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79 · Cá Suối Nướng Lá Chuối</a:t>
            </a:r>
            <a:endParaRPr lang="en-US" sz="750" dirty="0"/>
          </a:p>
        </p:txBody>
      </p:sp>
      <p:pic>
        <p:nvPicPr>
          <p:cNvPr id="40" name="Image 18" descr="preencoded.png">    </p:cNvPr>
          <p:cNvPicPr>
            <a:picLocks noChangeAspect="1"/>
          </p:cNvPicPr>
          <p:nvPr/>
        </p:nvPicPr>
        <p:blipFill>
          <a:blip r:embed="rId19"/>
          <a:srcRect l="0" r="0" t="0" b="0"/>
          <a:stretch/>
        </p:blipFill>
        <p:spPr>
          <a:xfrm>
            <a:off x="7004304" y="3831336"/>
            <a:ext cx="1481328" cy="896112"/>
          </a:xfrm>
          <a:prstGeom prst="rect">
            <a:avLst/>
          </a:prstGeom>
        </p:spPr>
      </p:pic>
      <p:sp>
        <p:nvSpPr>
          <p:cNvPr id="41" name="Text 20"/>
          <p:cNvSpPr/>
          <p:nvPr/>
        </p:nvSpPr>
        <p:spPr>
          <a:xfrm>
            <a:off x="7004304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80 · Heo Nướng Xiên</a:t>
            </a:r>
            <a:endParaRPr lang="en-US" sz="750" dirty="0"/>
          </a:p>
        </p:txBody>
      </p:sp>
      <p:pic>
        <p:nvPicPr>
          <p:cNvPr id="42" name="Image 19" descr="preencoded.png">    </p:cNvPr>
          <p:cNvPicPr>
            <a:picLocks noChangeAspect="1"/>
          </p:cNvPicPr>
          <p:nvPr/>
        </p:nvPicPr>
        <p:blipFill>
          <a:blip r:embed="rId20"/>
          <a:srcRect l="0" r="0" t="0" b="0"/>
          <a:stretch/>
        </p:blipFill>
        <p:spPr>
          <a:xfrm>
            <a:off x="8641080" y="3831336"/>
            <a:ext cx="1481328" cy="896112"/>
          </a:xfrm>
          <a:prstGeom prst="rect">
            <a:avLst/>
          </a:prstGeom>
        </p:spPr>
      </p:pic>
      <p:sp>
        <p:nvSpPr>
          <p:cNvPr id="43" name="Text 21"/>
          <p:cNvSpPr/>
          <p:nvPr/>
        </p:nvSpPr>
        <p:spPr>
          <a:xfrm>
            <a:off x="8641080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81 · Xôi Hạt Điều</a:t>
            </a:r>
            <a:endParaRPr lang="en-US" sz="750" dirty="0"/>
          </a:p>
        </p:txBody>
      </p:sp>
      <p:pic>
        <p:nvPicPr>
          <p:cNvPr id="44" name="Image 20" descr="preencoded.png">    </p:cNvPr>
          <p:cNvPicPr>
            <a:picLocks noChangeAspect="1"/>
          </p:cNvPicPr>
          <p:nvPr/>
        </p:nvPicPr>
        <p:blipFill>
          <a:blip r:embed="rId21"/>
          <a:srcRect l="0" r="0" t="0" b="0"/>
          <a:stretch/>
        </p:blipFill>
        <p:spPr>
          <a:xfrm>
            <a:off x="10277856" y="3831336"/>
            <a:ext cx="1481328" cy="896112"/>
          </a:xfrm>
          <a:prstGeom prst="rect">
            <a:avLst/>
          </a:prstGeom>
        </p:spPr>
      </p:pic>
      <p:sp>
        <p:nvSpPr>
          <p:cNvPr id="45" name="Text 22"/>
          <p:cNvSpPr/>
          <p:nvPr/>
        </p:nvSpPr>
        <p:spPr>
          <a:xfrm>
            <a:off x="10277856" y="4736592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82 · Chả Giò Chuối</a:t>
            </a:r>
            <a:endParaRPr lang="en-US" sz="750" dirty="0"/>
          </a:p>
        </p:txBody>
      </p:sp>
      <p:pic>
        <p:nvPicPr>
          <p:cNvPr id="46" name="Image 21" descr="preencoded.png">    </p:cNvPr>
          <p:cNvPicPr>
            <a:picLocks noChangeAspect="1"/>
          </p:cNvPicPr>
          <p:nvPr/>
        </p:nvPicPr>
        <p:blipFill>
          <a:blip r:embed="rId22"/>
          <a:srcRect l="0" r="0" t="0" b="0"/>
          <a:stretch/>
        </p:blipFill>
        <p:spPr>
          <a:xfrm>
            <a:off x="457200" y="5129784"/>
            <a:ext cx="1481328" cy="896112"/>
          </a:xfrm>
          <a:prstGeom prst="rect">
            <a:avLst/>
          </a:prstGeom>
        </p:spPr>
      </p:pic>
      <p:sp>
        <p:nvSpPr>
          <p:cNvPr id="47" name="Text 23"/>
          <p:cNvSpPr/>
          <p:nvPr/>
        </p:nvSpPr>
        <p:spPr>
          <a:xfrm>
            <a:off x="457200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83 · Gỏi Bò Rau Rừng</a:t>
            </a:r>
            <a:endParaRPr lang="en-US" sz="750" dirty="0"/>
          </a:p>
        </p:txBody>
      </p:sp>
      <p:pic>
        <p:nvPicPr>
          <p:cNvPr id="48" name="Image 22" descr="preencoded.png">    </p:cNvPr>
          <p:cNvPicPr>
            <a:picLocks noChangeAspect="1"/>
          </p:cNvPicPr>
          <p:nvPr/>
        </p:nvPicPr>
        <p:blipFill>
          <a:blip r:embed="rId23"/>
          <a:srcRect l="0" r="0" t="0" b="0"/>
          <a:stretch/>
        </p:blipFill>
        <p:spPr>
          <a:xfrm>
            <a:off x="2093976" y="5129784"/>
            <a:ext cx="1481328" cy="896112"/>
          </a:xfrm>
          <a:prstGeom prst="rect">
            <a:avLst/>
          </a:prstGeom>
        </p:spPr>
      </p:pic>
      <p:sp>
        <p:nvSpPr>
          <p:cNvPr id="49" name="Text 24"/>
          <p:cNvSpPr/>
          <p:nvPr/>
        </p:nvSpPr>
        <p:spPr>
          <a:xfrm>
            <a:off x="2093976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84 · Dê Hấp Tía Tô</a:t>
            </a:r>
            <a:endParaRPr lang="en-US" sz="750" dirty="0"/>
          </a:p>
        </p:txBody>
      </p:sp>
      <p:pic>
        <p:nvPicPr>
          <p:cNvPr id="50" name="Image 23" descr="preencoded.png">    </p:cNvPr>
          <p:cNvPicPr>
            <a:picLocks noChangeAspect="1"/>
          </p:cNvPicPr>
          <p:nvPr/>
        </p:nvPicPr>
        <p:blipFill>
          <a:blip r:embed="rId24"/>
          <a:srcRect l="0" r="0" t="0" b="0"/>
          <a:stretch/>
        </p:blipFill>
        <p:spPr>
          <a:xfrm>
            <a:off x="3730752" y="5129784"/>
            <a:ext cx="1481328" cy="896112"/>
          </a:xfrm>
          <a:prstGeom prst="rect">
            <a:avLst/>
          </a:prstGeom>
        </p:spPr>
      </p:pic>
      <p:sp>
        <p:nvSpPr>
          <p:cNvPr id="51" name="Text 25"/>
          <p:cNvSpPr/>
          <p:nvPr/>
        </p:nvSpPr>
        <p:spPr>
          <a:xfrm>
            <a:off x="3730752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85 · Gỏi Gà Măng Cụt</a:t>
            </a:r>
            <a:endParaRPr lang="en-US" sz="750" dirty="0"/>
          </a:p>
        </p:txBody>
      </p:sp>
      <p:pic>
        <p:nvPicPr>
          <p:cNvPr id="52" name="Image 24" descr="preencoded.png">    </p:cNvPr>
          <p:cNvPicPr>
            <a:picLocks noChangeAspect="1"/>
          </p:cNvPicPr>
          <p:nvPr/>
        </p:nvPicPr>
        <p:blipFill>
          <a:blip r:embed="rId25"/>
          <a:srcRect l="0" r="0" t="0" b="0"/>
          <a:stretch/>
        </p:blipFill>
        <p:spPr>
          <a:xfrm>
            <a:off x="5367528" y="5129784"/>
            <a:ext cx="1481328" cy="896112"/>
          </a:xfrm>
          <a:prstGeom prst="rect">
            <a:avLst/>
          </a:prstGeom>
        </p:spPr>
      </p:pic>
      <p:sp>
        <p:nvSpPr>
          <p:cNvPr id="53" name="Text 26"/>
          <p:cNvSpPr/>
          <p:nvPr/>
        </p:nvSpPr>
        <p:spPr>
          <a:xfrm>
            <a:off x="5367528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86 · Heo Nướng Ống Tre</a:t>
            </a:r>
            <a:endParaRPr lang="en-US" sz="750" dirty="0"/>
          </a:p>
        </p:txBody>
      </p:sp>
      <p:pic>
        <p:nvPicPr>
          <p:cNvPr id="54" name="Image 25" descr="preencoded.png">    </p:cNvPr>
          <p:cNvPicPr>
            <a:picLocks noChangeAspect="1"/>
          </p:cNvPicPr>
          <p:nvPr/>
        </p:nvPicPr>
        <p:blipFill>
          <a:blip r:embed="rId26"/>
          <a:srcRect l="0" r="0" t="0" b="0"/>
          <a:stretch/>
        </p:blipFill>
        <p:spPr>
          <a:xfrm>
            <a:off x="7004304" y="5129784"/>
            <a:ext cx="1481328" cy="896112"/>
          </a:xfrm>
          <a:prstGeom prst="rect">
            <a:avLst/>
          </a:prstGeom>
        </p:spPr>
      </p:pic>
      <p:sp>
        <p:nvSpPr>
          <p:cNvPr id="55" name="Text 27"/>
          <p:cNvSpPr/>
          <p:nvPr/>
        </p:nvSpPr>
        <p:spPr>
          <a:xfrm>
            <a:off x="7004304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87 · Cơm Lam</a:t>
            </a:r>
            <a:endParaRPr lang="en-US" sz="750" dirty="0"/>
          </a:p>
        </p:txBody>
      </p:sp>
      <p:pic>
        <p:nvPicPr>
          <p:cNvPr id="56" name="Image 26" descr="preencoded.png">    </p:cNvPr>
          <p:cNvPicPr>
            <a:picLocks noChangeAspect="1"/>
          </p:cNvPicPr>
          <p:nvPr/>
        </p:nvPicPr>
        <p:blipFill>
          <a:blip r:embed="rId27"/>
          <a:srcRect l="0" r="0" t="0" b="0"/>
          <a:stretch/>
        </p:blipFill>
        <p:spPr>
          <a:xfrm>
            <a:off x="8641080" y="5129784"/>
            <a:ext cx="1481328" cy="896112"/>
          </a:xfrm>
          <a:prstGeom prst="rect">
            <a:avLst/>
          </a:prstGeom>
        </p:spPr>
      </p:pic>
      <p:sp>
        <p:nvSpPr>
          <p:cNvPr id="57" name="Text 28"/>
          <p:cNvSpPr/>
          <p:nvPr/>
        </p:nvSpPr>
        <p:spPr>
          <a:xfrm>
            <a:off x="8641080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88 · Cháo Lòng</a:t>
            </a:r>
            <a:endParaRPr lang="en-US" sz="750" dirty="0"/>
          </a:p>
        </p:txBody>
      </p:sp>
      <p:pic>
        <p:nvPicPr>
          <p:cNvPr id="58" name="Image 27" descr="preencoded.png">    </p:cNvPr>
          <p:cNvPicPr>
            <a:picLocks noChangeAspect="1"/>
          </p:cNvPicPr>
          <p:nvPr/>
        </p:nvPicPr>
        <p:blipFill>
          <a:blip r:embed="rId28"/>
          <a:srcRect l="0" r="0" t="0" b="0"/>
          <a:stretch/>
        </p:blipFill>
        <p:spPr>
          <a:xfrm>
            <a:off x="10277856" y="5129784"/>
            <a:ext cx="1481328" cy="896112"/>
          </a:xfrm>
          <a:prstGeom prst="rect">
            <a:avLst/>
          </a:prstGeom>
        </p:spPr>
      </p:pic>
      <p:sp>
        <p:nvSpPr>
          <p:cNvPr id="59" name="Text 29"/>
          <p:cNvSpPr/>
          <p:nvPr/>
        </p:nvSpPr>
        <p:spPr>
          <a:xfrm>
            <a:off x="10277856" y="6035040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89 · Lẩu Khổ Qua Rừng Sườn Non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A34E74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🍡  PHỤ LỤC · BÁNH DÂN GIAN — Chef Mỹ Hoa · 8 MÓN (STT 90–97)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90 · Chè Bưởi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91 · Chè Môn Hạt Điều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92 · Xôi Xoài – Mít – Sầu Riêng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93 · Rau Câu Trái Cây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94 · Bánh Khoai Mì Nướng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95 · Bánh Quai Vạc Biên Hòa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96 · Bánh Chuối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97 · Bánh Da Lợn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84048"/>
            <a:ext cx="11384280" cy="658368"/>
          </a:xfrm>
          <a:prstGeom prst="roundRect">
            <a:avLst>
              <a:gd name="adj" fmla="val 13889"/>
            </a:avLst>
          </a:prstGeom>
          <a:solidFill>
            <a:srgbClr val="C2410C"/>
          </a:solidFill>
          <a:ln/>
        </p:spPr>
      </p:sp>
      <p:sp>
        <p:nvSpPr>
          <p:cNvPr id="3" name="Text 1"/>
          <p:cNvSpPr/>
          <p:nvPr/>
        </p:nvSpPr>
        <p:spPr>
          <a:xfrm>
            <a:off x="685800" y="384048"/>
            <a:ext cx="10972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🍒  PHỤ LỤC · LONG KHÁNH — Chef Thinh · 9 MÓN (STT 98–106)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57200" y="1234440"/>
            <a:ext cx="1481328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5720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98 · Canh Gà Hoa Nấm</a:t>
            </a:r>
            <a:endParaRPr lang="en-US" sz="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093976" y="1234440"/>
            <a:ext cx="1481328" cy="89611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9397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99 · Cá Chép Giòn Hấp Hoa Xuân</a:t>
            </a:r>
            <a:endParaRPr lang="en-US" sz="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730752" y="1234440"/>
            <a:ext cx="1481328" cy="89611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730752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100 · Gà Hấp Nấm Đông Trùng</a:t>
            </a:r>
            <a:endParaRPr lang="en-US" sz="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367528" y="1234440"/>
            <a:ext cx="1481328" cy="89611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367528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101 · Gà Cuộn Măng Tây</a:t>
            </a:r>
            <a:endParaRPr lang="en-US" sz="75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7004304" y="1234440"/>
            <a:ext cx="1481328" cy="89611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7004304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102 · Gỏi Gà Chôm Chôm Long Khánh</a:t>
            </a:r>
            <a:endParaRPr lang="en-US" sz="75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641080" y="1234440"/>
            <a:ext cx="1481328" cy="89611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41080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103 · Tôm Sốt Sầu Riêng</a:t>
            </a:r>
            <a:endParaRPr lang="en-US" sz="75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0277856" y="1234440"/>
            <a:ext cx="1481328" cy="896112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277856" y="2139696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104 · Gà Nấu Sầu Riêng</a:t>
            </a:r>
            <a:endParaRPr lang="en-US" sz="75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rcRect l="0" r="0" t="0" b="0"/>
          <a:stretch/>
        </p:blipFill>
        <p:spPr>
          <a:xfrm>
            <a:off x="457200" y="2532888"/>
            <a:ext cx="1481328" cy="896112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457200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105 · Cá Chép Giòn Sốt Chanh Dây</a:t>
            </a:r>
            <a:endParaRPr lang="en-US" sz="750" dirty="0"/>
          </a:p>
        </p:txBody>
      </p:sp>
      <p:pic>
        <p:nvPicPr>
          <p:cNvPr id="20" name="Image 8" descr="preencoded.png">    </p:cNvPr>
          <p:cNvPicPr>
            <a:picLocks noChangeAspect="1"/>
          </p:cNvPicPr>
          <p:nvPr/>
        </p:nvPicPr>
        <p:blipFill>
          <a:blip r:embed="rId9"/>
          <a:srcRect l="0" r="0" t="0" b="0"/>
          <a:stretch/>
        </p:blipFill>
        <p:spPr>
          <a:xfrm>
            <a:off x="2093976" y="2532888"/>
            <a:ext cx="1481328" cy="896112"/>
          </a:xfrm>
          <a:prstGeom prst="rect">
            <a:avLst/>
          </a:prstGeom>
        </p:spPr>
      </p:pic>
      <p:sp>
        <p:nvSpPr>
          <p:cNvPr id="21" name="Text 10"/>
          <p:cNvSpPr/>
          <p:nvPr/>
        </p:nvSpPr>
        <p:spPr>
          <a:xfrm>
            <a:off x="2093976" y="3438144"/>
            <a:ext cx="1481328" cy="310896"/>
          </a:xfrm>
          <a:prstGeom prst="rect">
            <a:avLst/>
          </a:prstGeom>
          <a:noFill/>
          <a:ln/>
        </p:spPr>
        <p:txBody>
          <a:bodyPr wrap="square" rtlCol="0" anchor="t">
            <a:normAutofit/>
          </a:bodyPr>
          <a:lstStyle/>
          <a:p>
            <a:pPr indent="0" marL="0">
              <a:buNone/>
            </a:pPr>
            <a:r>
              <a:rPr lang="en-US" sz="750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106 · Gà Hấp Mướp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34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NHỮNG CON SỐ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Một chương trình — cả một vùng đất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2377440"/>
            <a:ext cx="2011680" cy="2468880"/>
          </a:xfrm>
          <a:prstGeom prst="roundRect">
            <a:avLst>
              <a:gd name="adj" fmla="val 5455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26974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600" b="1" dirty="0">
                <a:solidFill>
                  <a:srgbClr val="A812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</a:t>
            </a:r>
            <a:endParaRPr lang="en-US" sz="4600" dirty="0"/>
          </a:p>
        </p:txBody>
      </p:sp>
      <p:sp>
        <p:nvSpPr>
          <p:cNvPr id="6" name="Text 4"/>
          <p:cNvSpPr/>
          <p:nvPr/>
        </p:nvSpPr>
        <p:spPr>
          <a:xfrm>
            <a:off x="777240" y="38404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món ăn tiêu biểu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2898648" y="2377440"/>
            <a:ext cx="2011680" cy="2468880"/>
          </a:xfrm>
          <a:prstGeom prst="roundRect">
            <a:avLst>
              <a:gd name="adj" fmla="val 5455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898648" y="26974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600" b="1" dirty="0">
                <a:solidFill>
                  <a:srgbClr val="A812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</a:t>
            </a:r>
            <a:endParaRPr lang="en-US" sz="4600" dirty="0"/>
          </a:p>
        </p:txBody>
      </p:sp>
      <p:sp>
        <p:nvSpPr>
          <p:cNvPr id="9" name="Text 7"/>
          <p:cNvSpPr/>
          <p:nvPr/>
        </p:nvSpPr>
        <p:spPr>
          <a:xfrm>
            <a:off x="2990088" y="38404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vùng ẩm thực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5111496" y="2377440"/>
            <a:ext cx="2011680" cy="2468880"/>
          </a:xfrm>
          <a:prstGeom prst="roundRect">
            <a:avLst>
              <a:gd name="adj" fmla="val 5455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111496" y="26974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600" b="1" dirty="0">
                <a:solidFill>
                  <a:srgbClr val="A812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</a:t>
            </a:r>
            <a:endParaRPr lang="en-US" sz="4600" dirty="0"/>
          </a:p>
        </p:txBody>
      </p:sp>
      <p:sp>
        <p:nvSpPr>
          <p:cNvPr id="12" name="Text 10"/>
          <p:cNvSpPr/>
          <p:nvPr/>
        </p:nvSpPr>
        <p:spPr>
          <a:xfrm>
            <a:off x="5202936" y="38404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phụ trách vùng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7324344" y="2377440"/>
            <a:ext cx="2011680" cy="2468880"/>
          </a:xfrm>
          <a:prstGeom prst="roundRect">
            <a:avLst>
              <a:gd name="adj" fmla="val 5455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24344" y="26974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600" b="1" dirty="0">
                <a:solidFill>
                  <a:srgbClr val="A812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104</a:t>
            </a:r>
            <a:endParaRPr lang="en-US" sz="4600" dirty="0"/>
          </a:p>
        </p:txBody>
      </p:sp>
      <p:sp>
        <p:nvSpPr>
          <p:cNvPr id="15" name="Text 13"/>
          <p:cNvSpPr/>
          <p:nvPr/>
        </p:nvSpPr>
        <p:spPr>
          <a:xfrm>
            <a:off x="7415784" y="38404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công thức đã chuẩn hóa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9537192" y="2377440"/>
            <a:ext cx="2011680" cy="2468880"/>
          </a:xfrm>
          <a:prstGeom prst="roundRect">
            <a:avLst>
              <a:gd name="adj" fmla="val 5455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537192" y="26974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600" b="1" dirty="0">
                <a:solidFill>
                  <a:srgbClr val="A8121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106</a:t>
            </a:r>
            <a:endParaRPr lang="en-US" sz="4600" dirty="0"/>
          </a:p>
        </p:txBody>
      </p:sp>
      <p:sp>
        <p:nvSpPr>
          <p:cNvPr id="18" name="Text 16"/>
          <p:cNvSpPr/>
          <p:nvPr/>
        </p:nvSpPr>
        <p:spPr>
          <a:xfrm>
            <a:off x="9628632" y="3840480"/>
            <a:ext cx="18288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món có ảnh tư liệu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685800" y="521208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D625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Số liệu cập nhật tự động từ hệ thống tại thời điểm dựng file.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B08129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BẢN ĐỒ HƯƠNG VỊ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 vùng ẩm thực — 8 sắc màu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1965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5C7F3D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2075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🍈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68680" y="2587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Biên Hòa – Tân Triều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868680" y="3429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Liêm · 9 món · STT 1–9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3474720" y="1965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2F7D4F"/>
          </a:solidFill>
          <a:ln/>
        </p:spPr>
      </p:sp>
      <p:sp>
        <p:nvSpPr>
          <p:cNvPr id="9" name="Text 7"/>
          <p:cNvSpPr/>
          <p:nvPr/>
        </p:nvSpPr>
        <p:spPr>
          <a:xfrm>
            <a:off x="3611880" y="2075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🌿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657600" y="2587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Miệt Vườn</a:t>
            </a:r>
            <a:endParaRPr lang="en-US" sz="1550" dirty="0"/>
          </a:p>
        </p:txBody>
      </p:sp>
      <p:sp>
        <p:nvSpPr>
          <p:cNvPr id="11" name="Text 9"/>
          <p:cNvSpPr/>
          <p:nvPr/>
        </p:nvSpPr>
        <p:spPr>
          <a:xfrm>
            <a:off x="3657600" y="3429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Tầy · 10 món · STT 10–19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263640" y="1965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1E6E68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0" y="2075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🦀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6446520" y="2587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Long Thành – Nhơn Trạch</a:t>
            </a:r>
            <a:endParaRPr lang="en-US" sz="1550" dirty="0"/>
          </a:p>
        </p:txBody>
      </p:sp>
      <p:sp>
        <p:nvSpPr>
          <p:cNvPr id="15" name="Text 13"/>
          <p:cNvSpPr/>
          <p:nvPr/>
        </p:nvSpPr>
        <p:spPr>
          <a:xfrm>
            <a:off x="6446520" y="3429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Tài · 11 món · STT 20–30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9052560" y="1965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8A5A2B"/>
          </a:solidFill>
          <a:ln/>
        </p:spPr>
      </p:sp>
      <p:sp>
        <p:nvSpPr>
          <p:cNvPr id="17" name="Text 15"/>
          <p:cNvSpPr/>
          <p:nvPr/>
        </p:nvSpPr>
        <p:spPr>
          <a:xfrm>
            <a:off x="9189720" y="2075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🏮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235440" y="2587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Biên Hòa Xưa</a:t>
            </a:r>
            <a:endParaRPr lang="en-US" sz="1550" dirty="0"/>
          </a:p>
        </p:txBody>
      </p:sp>
      <p:sp>
        <p:nvSpPr>
          <p:cNvPr id="19" name="Text 17"/>
          <p:cNvSpPr/>
          <p:nvPr/>
        </p:nvSpPr>
        <p:spPr>
          <a:xfrm>
            <a:off x="9235440" y="3429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Trung · 11 món · STT 31–41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685800" y="4251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A8121A"/>
          </a:solidFill>
          <a:ln/>
        </p:spPr>
      </p:sp>
      <p:sp>
        <p:nvSpPr>
          <p:cNvPr id="21" name="Text 19"/>
          <p:cNvSpPr/>
          <p:nvPr/>
        </p:nvSpPr>
        <p:spPr>
          <a:xfrm>
            <a:off x="822960" y="4361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⛪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868680" y="4873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Gia Kiệm</a:t>
            </a:r>
            <a:endParaRPr lang="en-US" sz="1550" dirty="0"/>
          </a:p>
        </p:txBody>
      </p:sp>
      <p:sp>
        <p:nvSpPr>
          <p:cNvPr id="23" name="Text 21"/>
          <p:cNvSpPr/>
          <p:nvPr/>
        </p:nvSpPr>
        <p:spPr>
          <a:xfrm>
            <a:off x="868680" y="5715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Tiến · 20 món · STT 42–61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3474720" y="4251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B07419"/>
          </a:solidFill>
          <a:ln/>
        </p:spPr>
      </p:sp>
      <p:sp>
        <p:nvSpPr>
          <p:cNvPr id="25" name="Text 23"/>
          <p:cNvSpPr/>
          <p:nvPr/>
        </p:nvSpPr>
        <p:spPr>
          <a:xfrm>
            <a:off x="3611880" y="4361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🌰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3657600" y="4873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Bắc Đồng Nai · Bình Phước</a:t>
            </a:r>
            <a:endParaRPr lang="en-US" sz="1550" dirty="0"/>
          </a:p>
        </p:txBody>
      </p:sp>
      <p:sp>
        <p:nvSpPr>
          <p:cNvPr id="27" name="Text 25"/>
          <p:cNvSpPr/>
          <p:nvPr/>
        </p:nvSpPr>
        <p:spPr>
          <a:xfrm>
            <a:off x="3657600" y="5715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Hiển · 28 món · STT 62–89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6263640" y="4251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A34E74"/>
          </a:solidFill>
          <a:ln/>
        </p:spPr>
      </p:sp>
      <p:sp>
        <p:nvSpPr>
          <p:cNvPr id="29" name="Text 27"/>
          <p:cNvSpPr/>
          <p:nvPr/>
        </p:nvSpPr>
        <p:spPr>
          <a:xfrm>
            <a:off x="6400800" y="4361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🍡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6446520" y="4873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Bánh Dân Gian</a:t>
            </a:r>
            <a:endParaRPr lang="en-US" sz="1550" dirty="0"/>
          </a:p>
        </p:txBody>
      </p:sp>
      <p:sp>
        <p:nvSpPr>
          <p:cNvPr id="31" name="Text 29"/>
          <p:cNvSpPr/>
          <p:nvPr/>
        </p:nvSpPr>
        <p:spPr>
          <a:xfrm>
            <a:off x="6446520" y="5715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Mỹ Hoa · 8 món · STT 90–97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9052560" y="4251960"/>
            <a:ext cx="2560320" cy="2057400"/>
          </a:xfrm>
          <a:prstGeom prst="roundRect">
            <a:avLst>
              <a:gd name="adj" fmla="val 5333"/>
            </a:avLst>
          </a:prstGeom>
          <a:solidFill>
            <a:srgbClr val="C2410C"/>
          </a:solidFill>
          <a:ln/>
        </p:spPr>
      </p:sp>
      <p:sp>
        <p:nvSpPr>
          <p:cNvPr id="33" name="Text 31"/>
          <p:cNvSpPr/>
          <p:nvPr/>
        </p:nvSpPr>
        <p:spPr>
          <a:xfrm>
            <a:off x="9189720" y="4361688"/>
            <a:ext cx="7315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🍒</a:t>
            </a:r>
            <a:endParaRPr lang="en-US" sz="2200" dirty="0"/>
          </a:p>
        </p:txBody>
      </p:sp>
      <p:sp>
        <p:nvSpPr>
          <p:cNvPr id="34" name="Text 32"/>
          <p:cNvSpPr/>
          <p:nvPr/>
        </p:nvSpPr>
        <p:spPr>
          <a:xfrm>
            <a:off x="9235440" y="4873752"/>
            <a:ext cx="21945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Long Khánh</a:t>
            </a:r>
            <a:endParaRPr lang="en-US" sz="1550" dirty="0"/>
          </a:p>
        </p:txBody>
      </p:sp>
      <p:sp>
        <p:nvSpPr>
          <p:cNvPr id="35" name="Text 33"/>
          <p:cNvSpPr/>
          <p:nvPr/>
        </p:nvSpPr>
        <p:spPr>
          <a:xfrm>
            <a:off x="9235440" y="5715000"/>
            <a:ext cx="21945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Chef Thinh · 9 món · STT 98–106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5C7F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3E5A28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🍈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1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Biên Hòa – Tân Triều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Vị bưởi bên sông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🍈  Chef Liêm phụ trách · 9 món (STT 1–9)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Người Tân Triều hay nói vui: ở đây bưởi không phải trái cây — bưởi là gia vị, là rượu, là cả mâm cỗ.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5C7F3D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1 · BIÊN HÒA – TÂN TRIỀU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5C7F3D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Gỏi Bưởi Tân Triều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5C7F3D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Tôm Càng Sông Đồng Nai Nổ Muối Nồi Đất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5C7F3D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Cá Lăng Sông Đồng Nai Tiềm Măng Le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5C7F3D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Gà Hấp Rượu Bưởi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2F7D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0" y="0"/>
            <a:ext cx="4425696" cy="6858000"/>
          </a:xfrm>
          <a:prstGeom prst="rect">
            <a:avLst/>
          </a:prstGeom>
          <a:solidFill>
            <a:srgbClr val="1E5636">
              <a:alpha val="5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778240" y="3931920"/>
            <a:ext cx="3108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dirty="0">
                <a:solidFill>
                  <a:srgbClr val="000000">
                    <a:alpha val="25000"/>
                  </a:srgbClr>
                </a:solidFill>
              </a:rPr>
              <a:t>🌿</a:t>
            </a:r>
            <a:endParaRPr lang="en-US" sz="15000" dirty="0"/>
          </a:p>
        </p:txBody>
      </p:sp>
      <p:sp>
        <p:nvSpPr>
          <p:cNvPr id="4" name="Text 2"/>
          <p:cNvSpPr/>
          <p:nvPr/>
        </p:nvSpPr>
        <p:spPr>
          <a:xfrm>
            <a:off x="777240" y="1051560"/>
            <a:ext cx="7315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500" kern="0" dirty="0">
                <a:solidFill>
                  <a:srgbClr val="FFFFFF">
                    <a:alpha val="85000"/>
                  </a:srgbClr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2 / 7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31520" y="1508760"/>
            <a:ext cx="8412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Miệt Vườn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7724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1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Mâm tiệc giữa vườn cây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777240" y="3611880"/>
            <a:ext cx="5120640" cy="512064"/>
          </a:xfrm>
          <a:prstGeom prst="roundRect">
            <a:avLst>
              <a:gd name="adj" fmla="val 50000"/>
            </a:avLst>
          </a:prstGeom>
          <a:solidFill>
            <a:srgbClr val="FFFFFF">
              <a:alpha val="18000"/>
            </a:srgbClr>
          </a:solidFill>
          <a:ln w="9525">
            <a:solidFill>
              <a:srgbClr val="FFFFFF">
                <a:alpha val="55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0120" y="3611880"/>
            <a:ext cx="49377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🌿  Chef Tầy phụ trách · 10 món (STT 10–19)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77240" y="4434840"/>
            <a:ext cx="758952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Miệt vườn Đồng Nai không chỉ có trái ngọt — ở đó có một lối nấu phóng khoáng mà tinh tế: sen vào cơm thành cơm sen đoàn viên, lá chúc ướp gà, hoa yến cuốn bò, nấm hương ôm nhân hải sản.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5029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2F7D4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CHƯƠNG 2 · MIỆT VƯỜN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58368" y="868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A201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Món tiêu biểu</a:t>
            </a:r>
            <a:endParaRPr lang="en-US" sz="32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85800" y="1920240"/>
            <a:ext cx="2560320" cy="3063240"/>
          </a:xfrm>
          <a:prstGeom prst="ellipse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8580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13816" y="5276088"/>
            <a:ext cx="457200" cy="457200"/>
          </a:xfrm>
          <a:prstGeom prst="ellipse">
            <a:avLst/>
          </a:prstGeom>
          <a:solidFill>
            <a:srgbClr val="2F7D4F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10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134416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Cơm Sen Đoàn Viên</a:t>
            </a:r>
            <a:endParaRPr lang="en-US" sz="12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3474720" y="1920240"/>
            <a:ext cx="2560320" cy="3063240"/>
          </a:xfrm>
          <a:prstGeom prst="ellipse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347472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602736" y="5276088"/>
            <a:ext cx="457200" cy="457200"/>
          </a:xfrm>
          <a:prstGeom prst="ellipse">
            <a:avLst/>
          </a:prstGeom>
          <a:solidFill>
            <a:srgbClr val="2F7D4F"/>
          </a:solidFill>
          <a:ln/>
        </p:spPr>
      </p:sp>
      <p:sp>
        <p:nvSpPr>
          <p:cNvPr id="12" name="Text 8"/>
          <p:cNvSpPr/>
          <p:nvPr/>
        </p:nvSpPr>
        <p:spPr>
          <a:xfrm>
            <a:off x="360273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15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13308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Lẩu Tam Sắc Miệt Vườn</a:t>
            </a:r>
            <a:endParaRPr lang="en-US" sz="1200" dirty="0"/>
          </a:p>
        </p:txBody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263640" y="1920240"/>
            <a:ext cx="2560320" cy="3063240"/>
          </a:xfrm>
          <a:prstGeom prst="ellipse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6364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391656" y="5276088"/>
            <a:ext cx="457200" cy="457200"/>
          </a:xfrm>
          <a:prstGeom prst="ellipse">
            <a:avLst/>
          </a:prstGeom>
          <a:solidFill>
            <a:srgbClr val="2F7D4F"/>
          </a:solidFill>
          <a:ln/>
        </p:spPr>
      </p:sp>
      <p:sp>
        <p:nvSpPr>
          <p:cNvPr id="17" name="Text 12"/>
          <p:cNvSpPr/>
          <p:nvPr/>
        </p:nvSpPr>
        <p:spPr>
          <a:xfrm>
            <a:off x="639165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12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92200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Gà Phú Gia Lá Chúc</a:t>
            </a:r>
            <a:endParaRPr lang="en-US" sz="1200" dirty="0"/>
          </a:p>
        </p:txBody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9052560" y="1920240"/>
            <a:ext cx="2560320" cy="3063240"/>
          </a:xfrm>
          <a:prstGeom prst="ellipse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9052560" y="5093208"/>
            <a:ext cx="2560320" cy="841248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2700">
            <a:solidFill>
              <a:srgbClr val="EADFCE"/>
            </a:solidFill>
            <a:prstDash val="solid"/>
          </a:ln>
        </p:spPr>
      </p:sp>
      <p:sp>
        <p:nvSpPr>
          <p:cNvPr id="21" name="Shape 15"/>
          <p:cNvSpPr/>
          <p:nvPr/>
        </p:nvSpPr>
        <p:spPr>
          <a:xfrm>
            <a:off x="9180576" y="5276088"/>
            <a:ext cx="457200" cy="457200"/>
          </a:xfrm>
          <a:prstGeom prst="ellipse">
            <a:avLst/>
          </a:prstGeom>
          <a:solidFill>
            <a:srgbClr val="2F7D4F"/>
          </a:solidFill>
          <a:ln/>
        </p:spPr>
      </p:sp>
      <p:sp>
        <p:nvSpPr>
          <p:cNvPr id="22" name="Text 16"/>
          <p:cNvSpPr/>
          <p:nvPr/>
        </p:nvSpPr>
        <p:spPr>
          <a:xfrm>
            <a:off x="9180576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14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710928" y="5148072"/>
            <a:ext cx="1783080" cy="7315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00" b="1" dirty="0">
                <a:solidFill>
                  <a:srgbClr val="2A201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Bò Cuốn Hoàng Yến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55664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999999"/>
                </a:solidFill>
                <a:latin typeface="Segoe UI"/>
                <a:ea typeface="Segoe UI"/>
                <a:cs typeface="Segoe UI"/>
              </a:defRPr>
            </a:lvl1pPr>
          </a:lstStyle>
          <a:p>
            <a:pPr algn="l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Hội Đầu Bếp Đồng 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106 Món Ăn Đồng Nai — Hương Vị Từ Đất Lành</dc:title>
  <dc:subject>PptxGenJS Presentation</dc:subject>
  <dc:creator>Hội Đầu Bếp Đồng Nai</dc:creator>
  <cp:lastModifiedBy>Hội Đầu Bếp Đồng Nai</cp:lastModifiedBy>
  <cp:revision>1</cp:revision>
  <dcterms:created xsi:type="dcterms:W3CDTF">2026-08-17T09:08:34Z</dcterms:created>
  <dcterms:modified xsi:type="dcterms:W3CDTF">2026-08-17T09:08:34Z</dcterms:modified>
</cp:coreProperties>
</file>